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19"/>
  </p:notesMasterIdLst>
  <p:sldIdLst>
    <p:sldId id="257" r:id="rId2"/>
    <p:sldId id="262" r:id="rId3"/>
    <p:sldId id="271" r:id="rId4"/>
    <p:sldId id="270" r:id="rId5"/>
    <p:sldId id="276" r:id="rId6"/>
    <p:sldId id="277" r:id="rId7"/>
    <p:sldId id="283" r:id="rId8"/>
    <p:sldId id="284" r:id="rId9"/>
    <p:sldId id="285" r:id="rId10"/>
    <p:sldId id="280" r:id="rId11"/>
    <p:sldId id="279" r:id="rId12"/>
    <p:sldId id="274" r:id="rId13"/>
    <p:sldId id="286" r:id="rId14"/>
    <p:sldId id="278" r:id="rId15"/>
    <p:sldId id="287" r:id="rId16"/>
    <p:sldId id="282" r:id="rId17"/>
    <p:sldId id="259" r:id="rId18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BF62"/>
    <a:srgbClr val="3F65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68" autoAdjust="0"/>
  </p:normalViewPr>
  <p:slideViewPr>
    <p:cSldViewPr snapToGrid="0">
      <p:cViewPr varScale="1">
        <p:scale>
          <a:sx n="82" d="100"/>
          <a:sy n="82" d="100"/>
        </p:scale>
        <p:origin x="150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3DDDF-0E63-4E50-9B83-9CFF6D962EE3}" type="datetimeFigureOut">
              <a:rPr lang="hu-HU" smtClean="0"/>
              <a:t>2021. 10. 04.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D6D2B-D277-4424-97D5-752E50DA86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6816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D6D2B-D277-4424-97D5-752E50DA864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8618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D6D2B-D277-4424-97D5-752E50DA864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5774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large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884" y="1636296"/>
            <a:ext cx="8470232" cy="1756609"/>
          </a:xfrm>
        </p:spPr>
        <p:txBody>
          <a:bodyPr anchor="t">
            <a:normAutofit/>
          </a:bodyPr>
          <a:lstStyle>
            <a:lvl1pPr algn="r">
              <a:defRPr sz="3000">
                <a:solidFill>
                  <a:srgbClr val="3F659A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28950" y="5664285"/>
            <a:ext cx="5778166" cy="365125"/>
          </a:xfrm>
        </p:spPr>
        <p:txBody>
          <a:bodyPr/>
          <a:lstStyle>
            <a:lvl1pPr algn="r">
              <a:defRPr sz="1200"/>
            </a:lvl1pPr>
          </a:lstStyle>
          <a:p>
            <a:fld id="{8AC69600-09F1-2B49-A696-0E5280EF74F1}" type="datetime1">
              <a:rPr lang="hu-HU" smtClean="0"/>
              <a:pPr/>
              <a:t>2021. 10. 04.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21016" y="6356351"/>
            <a:ext cx="3086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www.econengineering.com</a:t>
            </a:r>
            <a:endParaRPr lang="hu-HU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36884" y="3392905"/>
            <a:ext cx="8470232" cy="1501727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36884" y="5118436"/>
            <a:ext cx="8470232" cy="367966"/>
          </a:xfrm>
        </p:spPr>
        <p:txBody>
          <a:bodyPr anchor="t"/>
          <a:lstStyle>
            <a:lvl3pPr algn="r">
              <a:defRPr/>
            </a:lvl3pPr>
          </a:lstStyle>
          <a:p>
            <a:pPr lvl="2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400031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F53A-D81E-8F49-BE33-F95F2CA5B052}" type="datetime1">
              <a:rPr lang="hu-HU" smtClean="0"/>
              <a:t>2021. 10. 04.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www.econengineering.com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019D-A3C1-3C45-9FEE-F0E8025CBBF7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6884" y="601579"/>
            <a:ext cx="8470232" cy="801771"/>
          </a:xfrm>
        </p:spPr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9"/>
          </p:nvPr>
        </p:nvSpPr>
        <p:spPr>
          <a:xfrm>
            <a:off x="336884" y="1564104"/>
            <a:ext cx="2349166" cy="4520783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20"/>
          </p:nvPr>
        </p:nvSpPr>
        <p:spPr>
          <a:xfrm>
            <a:off x="3028950" y="1564103"/>
            <a:ext cx="3086100" cy="4520783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21"/>
          </p:nvPr>
        </p:nvSpPr>
        <p:spPr>
          <a:xfrm>
            <a:off x="6457950" y="1564103"/>
            <a:ext cx="2349166" cy="4520783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158954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F53A-D81E-8F49-BE33-F95F2CA5B052}" type="datetime1">
              <a:rPr lang="hu-HU" smtClean="0"/>
              <a:t>2021. 10. 04.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www.econengineering.com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019D-A3C1-3C45-9FEE-F0E8025CBB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5184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_picture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F53A-D81E-8F49-BE33-F95F2CA5B052}" type="datetime1">
              <a:rPr lang="hu-HU" smtClean="0"/>
              <a:t>2021. 10. 04.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www.econengineering.com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019D-A3C1-3C45-9FEE-F0E8025CBBF7}" type="slidenum">
              <a:rPr lang="hu-HU" smtClean="0"/>
              <a:t>‹#›</a:t>
            </a:fld>
            <a:endParaRPr lang="hu-HU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36884" y="1403350"/>
            <a:ext cx="8470232" cy="4468062"/>
          </a:xfrm>
        </p:spPr>
        <p:txBody>
          <a:bodyPr/>
          <a:lstStyle/>
          <a:p>
            <a:r>
              <a:rPr lang="hu-HU"/>
              <a:t>Kép beszúrásához kattintson az ikonra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36884" y="601579"/>
            <a:ext cx="8470232" cy="8017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36884" y="5871412"/>
            <a:ext cx="8470232" cy="252664"/>
          </a:xfrm>
        </p:spPr>
        <p:txBody>
          <a:bodyPr>
            <a:normAutofit/>
          </a:bodyPr>
          <a:lstStyle>
            <a:lvl1pPr algn="r">
              <a:defRPr sz="1100" b="0" i="1">
                <a:solidFill>
                  <a:schemeClr val="tx1">
                    <a:lumMod val="50000"/>
                    <a:lumOff val="50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93445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1978" y="637675"/>
            <a:ext cx="5005137" cy="5524999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>
              <a:defRPr sz="1600" b="0" i="0">
                <a:solidFill>
                  <a:srgbClr val="5ABF62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>
              <a:defRPr sz="1500"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74FE-101A-F64E-AC01-64BC0DB5F647}" type="datetime1">
              <a:rPr lang="hu-HU" smtClean="0"/>
              <a:t>2021. 10. 04.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www.econengineering.com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019D-A3C1-3C45-9FEE-F0E8025CBBF7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6884" y="637675"/>
            <a:ext cx="3242135" cy="1395662"/>
          </a:xfrm>
        </p:spPr>
        <p:txBody>
          <a:bodyPr anchor="t"/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36884" y="2033336"/>
            <a:ext cx="3242135" cy="4129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79224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74FE-101A-F64E-AC01-64BC0DB5F647}" type="datetime1">
              <a:rPr lang="hu-HU" smtClean="0"/>
              <a:t>2021. 10. 04.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www.econengineering.com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019D-A3C1-3C45-9FEE-F0E8025CBBF7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6884" y="637675"/>
            <a:ext cx="3242135" cy="1395662"/>
          </a:xfrm>
        </p:spPr>
        <p:txBody>
          <a:bodyPr anchor="t"/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36884" y="2033336"/>
            <a:ext cx="3242135" cy="4129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801978" y="637676"/>
            <a:ext cx="5005137" cy="5524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2">
                    <a:lumMod val="75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/>
              <a:t>Kép beszúrásához kattintson az ikonra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95728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07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mall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36884" y="830181"/>
            <a:ext cx="8470232" cy="1913019"/>
          </a:xfrm>
        </p:spPr>
        <p:txBody>
          <a:bodyPr anchor="t">
            <a:normAutofit/>
          </a:bodyPr>
          <a:lstStyle>
            <a:lvl1pPr algn="r">
              <a:defRPr sz="3000">
                <a:solidFill>
                  <a:srgbClr val="3F659A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36884" y="2827420"/>
            <a:ext cx="8470232" cy="1501727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28950" y="5664285"/>
            <a:ext cx="5778166" cy="365125"/>
          </a:xfrm>
        </p:spPr>
        <p:txBody>
          <a:bodyPr/>
          <a:lstStyle>
            <a:lvl1pPr algn="r">
              <a:defRPr sz="1200"/>
            </a:lvl1pPr>
          </a:lstStyle>
          <a:p>
            <a:fld id="{8AC69600-09F1-2B49-A696-0E5280EF74F1}" type="datetime1">
              <a:rPr lang="hu-HU" smtClean="0"/>
              <a:pPr/>
              <a:t>2021. 10. 04.</a:t>
            </a:fld>
            <a:endParaRPr lang="hu-H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21016" y="6356351"/>
            <a:ext cx="3086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www.econengineering.com</a:t>
            </a:r>
            <a:endParaRPr lang="hu-HU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36884" y="5118436"/>
            <a:ext cx="8470232" cy="367966"/>
          </a:xfrm>
        </p:spPr>
        <p:txBody>
          <a:bodyPr anchor="t"/>
          <a:lstStyle>
            <a:lvl3pPr algn="r">
              <a:defRPr/>
            </a:lvl3pPr>
          </a:lstStyle>
          <a:p>
            <a:pPr lvl="2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754525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1825625"/>
            <a:ext cx="8470232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5ABF62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3E64-A91F-994F-99A6-283739315189}" type="datetime1">
              <a:rPr lang="hu-HU" smtClean="0"/>
              <a:t>2021. 10. 04.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www.econengineering.com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019D-A3C1-3C45-9FEE-F0E8025CBBF7}" type="slidenum">
              <a:rPr lang="hu-HU" smtClean="0"/>
              <a:t>‹#›</a:t>
            </a:fld>
            <a:endParaRPr lang="hu-HU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36884" y="601579"/>
            <a:ext cx="8470232" cy="11266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736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84" y="649705"/>
            <a:ext cx="8470232" cy="1900990"/>
          </a:xfrm>
        </p:spPr>
        <p:txBody>
          <a:bodyPr anchor="t">
            <a:normAutofit/>
          </a:bodyPr>
          <a:lstStyle>
            <a:lvl1pPr algn="ctr">
              <a:defRPr sz="30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84" y="2791326"/>
            <a:ext cx="8470232" cy="32983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 i="0">
                <a:solidFill>
                  <a:schemeClr val="tx1">
                    <a:tint val="7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EC2E-5681-DE45-B825-C89F28EEF951}" type="datetime1">
              <a:rPr lang="hu-HU" smtClean="0"/>
              <a:t>2021. 10. 04.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www.econengineering.com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019D-A3C1-3C45-9FEE-F0E8025CBB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5405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884" y="1825625"/>
            <a:ext cx="4177966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>
              <a:defRPr>
                <a:solidFill>
                  <a:srgbClr val="5ABF62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177966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>
              <a:defRPr b="0" i="0">
                <a:solidFill>
                  <a:srgbClr val="5ABF62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3C5B-49E7-4E4C-9016-6477DE36E49F}" type="datetime1">
              <a:rPr lang="hu-HU" smtClean="0"/>
              <a:t>2021. 10. 04.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www.econengineering.com</a:t>
            </a: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019D-A3C1-3C45-9FEE-F0E8025CBBF7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36884" y="601579"/>
            <a:ext cx="8470232" cy="11266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9271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84" y="1728239"/>
            <a:ext cx="4161298" cy="77683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0" i="0">
                <a:solidFill>
                  <a:srgbClr val="3F659A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84" y="2505075"/>
            <a:ext cx="4161298" cy="3684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342900" indent="0">
              <a:buNone/>
              <a:defRPr sz="1600" b="0" i="0">
                <a:solidFill>
                  <a:srgbClr val="5ABF62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 marL="68580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 marL="102870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 marL="137160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728239"/>
            <a:ext cx="4177966" cy="77683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0" i="0">
                <a:solidFill>
                  <a:srgbClr val="3F659A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4177966" cy="3684588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600075" indent="-257175">
              <a:buFontTx/>
              <a:buBlip>
                <a:blip r:embed="rId2"/>
              </a:buBlip>
              <a:defRPr sz="1600" b="0" i="0">
                <a:solidFill>
                  <a:srgbClr val="5ABF62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 marL="942975" indent="-257175">
              <a:buFontTx/>
              <a:buBlip>
                <a:blip r:embed="rId2"/>
              </a:buBlip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 marL="1243013" indent="-214313">
              <a:buFontTx/>
              <a:buBlip>
                <a:blip r:embed="rId2"/>
              </a:buBlip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 marL="1585913" indent="-214313">
              <a:buFontTx/>
              <a:buBlip>
                <a:blip r:embed="rId2"/>
              </a:buBlip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68E3-FEF8-6A48-88E7-99EC61C69F38}" type="datetime1">
              <a:rPr lang="hu-HU" smtClean="0"/>
              <a:t>2021. 10. 04.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www.econengineering.com</a:t>
            </a: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019D-A3C1-3C45-9FEE-F0E8025CBBF7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36884" y="601579"/>
            <a:ext cx="8470232" cy="11266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4156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1BBE2-51A6-5842-934E-E8385D49E338}" type="datetime1">
              <a:rPr lang="hu-HU" smtClean="0"/>
              <a:t>2021. 10. 04.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www.econengineering.com</a:t>
            </a: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019D-A3C1-3C45-9FEE-F0E8025CBB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8450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F53A-D81E-8F49-BE33-F95F2CA5B052}" type="datetime1">
              <a:rPr lang="hu-HU" smtClean="0"/>
              <a:t>2021. 10. 04.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www.econengineering.com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019D-A3C1-3C45-9FEE-F0E8025CBBF7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36884" y="1564104"/>
            <a:ext cx="2349166" cy="452078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6884" y="601579"/>
            <a:ext cx="8470232" cy="801771"/>
          </a:xfrm>
        </p:spPr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028950" y="1564104"/>
            <a:ext cx="3086100" cy="452078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457950" y="1564104"/>
            <a:ext cx="2349166" cy="452078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453047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F53A-D81E-8F49-BE33-F95F2CA5B052}" type="datetime1">
              <a:rPr lang="hu-HU" smtClean="0"/>
              <a:t>2021. 10. 04.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www.econengineering.com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019D-A3C1-3C45-9FEE-F0E8025CBBF7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36884" y="1564104"/>
            <a:ext cx="2349166" cy="452078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6884" y="601579"/>
            <a:ext cx="8470232" cy="801771"/>
          </a:xfrm>
        </p:spPr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9"/>
          </p:nvPr>
        </p:nvSpPr>
        <p:spPr>
          <a:xfrm>
            <a:off x="3028950" y="1564104"/>
            <a:ext cx="5778166" cy="4520783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3048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6884" y="601579"/>
            <a:ext cx="8470232" cy="11266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6884" y="6356351"/>
            <a:ext cx="2349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123E56A1-6263-914B-BC51-3DBF08526992}" type="datetime1">
              <a:rPr lang="hu-HU" smtClean="0"/>
              <a:pPr/>
              <a:t>2021. 10. 04.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/>
              <a:t>www.econengineering.com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349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211F019D-A3C1-3C45-9FEE-F0E8025CBBF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36884" y="1825625"/>
            <a:ext cx="84702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126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hf hdr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rgbClr val="3F659A"/>
          </a:solidFill>
          <a:latin typeface="Montserrat SemiBold" charset="0"/>
          <a:ea typeface="Montserrat SemiBold" charset="0"/>
          <a:cs typeface="Montserrat SemiBold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/>
        <a:buNone/>
        <a:defRPr sz="2100" b="0" i="0" kern="1200">
          <a:solidFill>
            <a:srgbClr val="5ABF62"/>
          </a:solidFill>
          <a:latin typeface="Montserrat" charset="0"/>
          <a:ea typeface="Montserrat" charset="0"/>
          <a:cs typeface="Montserrat" charset="0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800" b="0" i="0" kern="1200">
          <a:solidFill>
            <a:schemeClr val="tx1">
              <a:lumMod val="65000"/>
              <a:lumOff val="35000"/>
            </a:schemeClr>
          </a:solidFill>
          <a:latin typeface="Montserrat" charset="0"/>
          <a:ea typeface="Montserrat" charset="0"/>
          <a:cs typeface="Montserrat" charset="0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500" b="0" i="0" kern="1200">
          <a:solidFill>
            <a:schemeClr val="tx1">
              <a:lumMod val="65000"/>
              <a:lumOff val="35000"/>
            </a:schemeClr>
          </a:solidFill>
          <a:latin typeface="Montserrat" charset="0"/>
          <a:ea typeface="Montserrat" charset="0"/>
          <a:cs typeface="Montserrat" charset="0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350" b="0" i="0" kern="1200">
          <a:solidFill>
            <a:schemeClr val="tx1">
              <a:lumMod val="65000"/>
              <a:lumOff val="35000"/>
            </a:schemeClr>
          </a:solidFill>
          <a:latin typeface="Montserrat" charset="0"/>
          <a:ea typeface="Montserrat" charset="0"/>
          <a:cs typeface="Montserrat" charset="0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/>
        <a:buNone/>
        <a:defRPr sz="1350" b="0" i="0" kern="1200">
          <a:solidFill>
            <a:schemeClr val="tx1">
              <a:lumMod val="65000"/>
              <a:lumOff val="35000"/>
            </a:schemeClr>
          </a:solidFill>
          <a:latin typeface="Montserrat" charset="0"/>
          <a:ea typeface="Montserrat" charset="0"/>
          <a:cs typeface="Montserrat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32.t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"/><Relationship Id="rId2" Type="http://schemas.openxmlformats.org/officeDocument/2006/relationships/image" Target="../media/image37.t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39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"/><Relationship Id="rId2" Type="http://schemas.openxmlformats.org/officeDocument/2006/relationships/image" Target="../media/image37.t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40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2.png"/><Relationship Id="rId4" Type="http://schemas.openxmlformats.org/officeDocument/2006/relationships/image" Target="../media/image41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9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FB927C07-2780-47BD-9D84-C6471223B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4" y="1636296"/>
            <a:ext cx="3914415" cy="5100453"/>
          </a:xfrm>
          <a:prstGeom prst="rect">
            <a:avLst/>
          </a:prstGeom>
        </p:spPr>
      </p:pic>
      <p:sp>
        <p:nvSpPr>
          <p:cNvPr id="12" name="Téglalap 11">
            <a:extLst>
              <a:ext uri="{FF2B5EF4-FFF2-40B4-BE49-F238E27FC236}">
                <a16:creationId xmlns:a16="http://schemas.microsoft.com/office/drawing/2014/main" id="{B17D164F-D6F9-45B4-9C91-268FCD0F1FA6}"/>
              </a:ext>
            </a:extLst>
          </p:cNvPr>
          <p:cNvSpPr/>
          <p:nvPr/>
        </p:nvSpPr>
        <p:spPr>
          <a:xfrm>
            <a:off x="0" y="1621022"/>
            <a:ext cx="4782905" cy="510045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Transzformátor zaj és rezgésvizsgálata szimulációval</a:t>
            </a:r>
            <a:endParaRPr lang="hu-H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C69600-09F1-2B49-A696-0E5280EF74F1}" type="datetime1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2021. 10. 04.</a:t>
            </a:fld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charset="0"/>
              </a:rPr>
              <a:t>www.econengineering.com</a:t>
            </a: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err="1">
                <a:solidFill>
                  <a:srgbClr val="5ABF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</a:t>
            </a:r>
            <a:r>
              <a:rPr lang="en-US" sz="2400" b="1" dirty="0">
                <a:solidFill>
                  <a:srgbClr val="5ABF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Engineering </a:t>
            </a:r>
            <a:r>
              <a:rPr lang="hu-HU" sz="2400" b="1" dirty="0">
                <a:solidFill>
                  <a:srgbClr val="5ABF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Kft</a:t>
            </a:r>
            <a:r>
              <a:rPr lang="en-US" sz="2400" b="1" dirty="0">
                <a:solidFill>
                  <a:srgbClr val="5ABF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endParaRPr lang="hu-HU" sz="2400" b="1" dirty="0">
              <a:solidFill>
                <a:srgbClr val="5ABF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1119, Budapest,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Kondorosi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u. 3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30867" y="4853607"/>
            <a:ext cx="8470232" cy="81067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hu-H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Marcsa Dániel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94500" y="6356350"/>
            <a:ext cx="23495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F019D-A3C1-3C45-9FEE-F0E8025CBBF7}" type="slidenum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55AC61F-586D-4858-A5CC-58654143FC12}"/>
              </a:ext>
            </a:extLst>
          </p:cNvPr>
          <p:cNvSpPr txBox="1"/>
          <p:nvPr/>
        </p:nvSpPr>
        <p:spPr>
          <a:xfrm>
            <a:off x="442901" y="4894632"/>
            <a:ext cx="47016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2000" b="1" cap="small" dirty="0">
                <a:solidFill>
                  <a:schemeClr val="accent2">
                    <a:lumMod val="50000"/>
                  </a:schemeClr>
                </a:solidFill>
              </a:rPr>
              <a:t>Teljesítmény- és mérőtranszformátorok szakmai nap</a:t>
            </a:r>
            <a:endParaRPr lang="hu-HU" b="1" cap="small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2021. október 05.</a:t>
            </a:r>
          </a:p>
          <a:p>
            <a:r>
              <a:rPr lang="hu-H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Budapest</a:t>
            </a:r>
          </a:p>
        </p:txBody>
      </p:sp>
    </p:spTree>
    <p:extLst>
      <p:ext uri="{BB962C8B-B14F-4D97-AF65-F5344CB8AC3E}">
        <p14:creationId xmlns:p14="http://schemas.microsoft.com/office/powerpoint/2010/main" val="112051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6884" y="599091"/>
            <a:ext cx="7694765" cy="1192213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Mechanika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63E64-A91F-994F-99A6-283739315189}" type="datetime1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charset="0"/>
              </a:rPr>
              <a:t>www.econengineering.com</a:t>
            </a: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3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F019D-A3C1-3C45-9FEE-F0E8025CBBF7}" type="slidenum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B64E32C-BF56-46D1-810C-C0A1420B8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384" y="317287"/>
            <a:ext cx="1293174" cy="969881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B8616191-1727-4DF4-B164-8B01EF8EF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39" y="1287169"/>
            <a:ext cx="4696163" cy="3874492"/>
          </a:xfrm>
          <a:prstGeom prst="rect">
            <a:avLst/>
          </a:prstGeom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id="{8E6D059F-F358-4627-AE98-FE7DDAB692F8}"/>
              </a:ext>
            </a:extLst>
          </p:cNvPr>
          <p:cNvSpPr txBox="1"/>
          <p:nvPr/>
        </p:nvSpPr>
        <p:spPr>
          <a:xfrm>
            <a:off x="186937" y="5074284"/>
            <a:ext cx="3427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3F65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Maximális sebesség a frekvenciatartományban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284FC375-860A-4493-94FB-AFAB7A63EBA0}"/>
              </a:ext>
            </a:extLst>
          </p:cNvPr>
          <p:cNvSpPr txBox="1"/>
          <p:nvPr/>
        </p:nvSpPr>
        <p:spPr>
          <a:xfrm>
            <a:off x="5703624" y="2416541"/>
            <a:ext cx="3427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>
                <a:solidFill>
                  <a:srgbClr val="3F65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Teljes elmozdulás [µm]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8F62BB7F-4A04-431D-8B4B-29BD4190D1AE}"/>
              </a:ext>
            </a:extLst>
          </p:cNvPr>
          <p:cNvSpPr txBox="1"/>
          <p:nvPr/>
        </p:nvSpPr>
        <p:spPr>
          <a:xfrm>
            <a:off x="1234470" y="5956241"/>
            <a:ext cx="1794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err="1">
                <a:solidFill>
                  <a:srgbClr val="FF0000"/>
                </a:solidFill>
                <a:latin typeface="Montserrat" panose="00000500000000000000" pitchFamily="2" charset="-18"/>
              </a:rPr>
              <a:t>Mechanical</a:t>
            </a:r>
            <a:endParaRPr lang="hu-HU" sz="2000" b="1" dirty="0">
              <a:solidFill>
                <a:srgbClr val="FF0000"/>
              </a:solidFill>
              <a:latin typeface="Montserrat" panose="00000500000000000000" pitchFamily="2" charset="-18"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A4BF69AF-D4EA-4447-8CAB-8741D1404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335" y="2858812"/>
            <a:ext cx="3881781" cy="3478417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352DFF53-7CB5-4221-8380-A7B780A4BA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1" t="12512" r="9432" b="6508"/>
          <a:stretch/>
        </p:blipFill>
        <p:spPr>
          <a:xfrm>
            <a:off x="123239" y="5956241"/>
            <a:ext cx="1234600" cy="4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6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6884" y="599091"/>
            <a:ext cx="7694765" cy="1192213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Mechanika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63E64-A91F-994F-99A6-283739315189}" type="datetime1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charset="0"/>
              </a:rPr>
              <a:t>www.econengineering.com</a:t>
            </a: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3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F019D-A3C1-3C45-9FEE-F0E8025CBBF7}" type="slidenum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B64E32C-BF56-46D1-810C-C0A1420B8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384" y="317287"/>
            <a:ext cx="1293174" cy="969881"/>
          </a:xfrm>
          <a:prstGeom prst="rect">
            <a:avLst/>
          </a:prstGeom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id="{55D9B82B-34B8-408B-95BB-F23B258CB46B}"/>
              </a:ext>
            </a:extLst>
          </p:cNvPr>
          <p:cNvSpPr txBox="1"/>
          <p:nvPr/>
        </p:nvSpPr>
        <p:spPr>
          <a:xfrm>
            <a:off x="1234470" y="5956241"/>
            <a:ext cx="1794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err="1">
                <a:solidFill>
                  <a:srgbClr val="FF0000"/>
                </a:solidFill>
                <a:latin typeface="Montserrat" panose="00000500000000000000" pitchFamily="2" charset="-18"/>
              </a:rPr>
              <a:t>Mechanical</a:t>
            </a:r>
            <a:endParaRPr lang="hu-HU" sz="2000" b="1" dirty="0">
              <a:solidFill>
                <a:srgbClr val="FF0000"/>
              </a:solidFill>
              <a:latin typeface="Montserrat" panose="00000500000000000000" pitchFamily="2" charset="-18"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DB27A4E6-9A41-4692-84C0-6A777E582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8" y="1687278"/>
            <a:ext cx="8618483" cy="3686894"/>
          </a:xfrm>
          <a:prstGeom prst="rect">
            <a:avLst/>
          </a:prstGeom>
        </p:spPr>
      </p:pic>
      <p:sp>
        <p:nvSpPr>
          <p:cNvPr id="20" name="Szövegdoboz 19">
            <a:extLst>
              <a:ext uri="{FF2B5EF4-FFF2-40B4-BE49-F238E27FC236}">
                <a16:creationId xmlns:a16="http://schemas.microsoft.com/office/drawing/2014/main" id="{9AF7254D-F83A-42D4-A804-7134947C1C04}"/>
              </a:ext>
            </a:extLst>
          </p:cNvPr>
          <p:cNvSpPr txBox="1"/>
          <p:nvPr/>
        </p:nvSpPr>
        <p:spPr>
          <a:xfrm>
            <a:off x="1234470" y="1248029"/>
            <a:ext cx="4411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>
                <a:solidFill>
                  <a:srgbClr val="3F65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Gyorsulás a középső oszlopon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D9F46005-ED46-4955-BA1E-6F826B951B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1" t="12512" r="9432" b="6508"/>
          <a:stretch/>
        </p:blipFill>
        <p:spPr>
          <a:xfrm>
            <a:off x="123239" y="5956241"/>
            <a:ext cx="1234600" cy="4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>
            <a:extLst>
              <a:ext uri="{FF2B5EF4-FFF2-40B4-BE49-F238E27FC236}">
                <a16:creationId xmlns:a16="http://schemas.microsoft.com/office/drawing/2014/main" id="{08CDDCD8-98B4-43D2-BFA9-D9EFBE0E5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9794"/>
            <a:ext cx="7774483" cy="5019115"/>
          </a:xfrm>
          <a:prstGeom prst="rect">
            <a:avLst/>
          </a:prstGeom>
          <a:ln>
            <a:noFill/>
          </a:ln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16CF2542-0CFA-414A-92E4-6E5BBBC62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99" y="1239794"/>
            <a:ext cx="7774483" cy="5019115"/>
          </a:xfrm>
          <a:prstGeom prst="rect">
            <a:avLst/>
          </a:prstGeom>
          <a:ln>
            <a:noFill/>
          </a:ln>
        </p:spPr>
      </p:pic>
      <p:sp>
        <p:nvSpPr>
          <p:cNvPr id="26" name="Szövegdoboz 25">
            <a:extLst>
              <a:ext uri="{FF2B5EF4-FFF2-40B4-BE49-F238E27FC236}">
                <a16:creationId xmlns:a16="http://schemas.microsoft.com/office/drawing/2014/main" id="{6F4D2E17-0E14-4333-9128-D29EEA5B8511}"/>
              </a:ext>
            </a:extLst>
          </p:cNvPr>
          <p:cNvSpPr txBox="1"/>
          <p:nvPr/>
        </p:nvSpPr>
        <p:spPr>
          <a:xfrm>
            <a:off x="5748279" y="2376674"/>
            <a:ext cx="2862210" cy="830997"/>
          </a:xfrm>
          <a:prstGeom prst="rect">
            <a:avLst/>
          </a:prstGeom>
          <a:solidFill>
            <a:srgbClr val="3F65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Akusztikus nyomán az aktív résznél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6884" y="599091"/>
            <a:ext cx="7670561" cy="1192213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Akusztika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63E64-A91F-994F-99A6-283739315189}" type="datetime1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charset="0"/>
              </a:rPr>
              <a:t>www.econengineering.com</a:t>
            </a: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3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F019D-A3C1-3C45-9FEE-F0E8025CBBF7}" type="slidenum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charset="0"/>
            </a:endParaRPr>
          </a:p>
        </p:txBody>
      </p:sp>
      <p:pic>
        <p:nvPicPr>
          <p:cNvPr id="23" name="Kép 22">
            <a:extLst>
              <a:ext uri="{FF2B5EF4-FFF2-40B4-BE49-F238E27FC236}">
                <a16:creationId xmlns:a16="http://schemas.microsoft.com/office/drawing/2014/main" id="{2AA4CD9B-76C9-432F-AC0A-2B4E3F4F38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384" y="317287"/>
            <a:ext cx="1293174" cy="969881"/>
          </a:xfrm>
          <a:prstGeom prst="rect">
            <a:avLst/>
          </a:prstGeom>
        </p:spPr>
      </p:pic>
      <p:sp>
        <p:nvSpPr>
          <p:cNvPr id="27" name="Szövegdoboz 26">
            <a:extLst>
              <a:ext uri="{FF2B5EF4-FFF2-40B4-BE49-F238E27FC236}">
                <a16:creationId xmlns:a16="http://schemas.microsoft.com/office/drawing/2014/main" id="{8B250321-F56F-4644-BCAB-FE90B3C751D7}"/>
              </a:ext>
            </a:extLst>
          </p:cNvPr>
          <p:cNvSpPr txBox="1"/>
          <p:nvPr/>
        </p:nvSpPr>
        <p:spPr>
          <a:xfrm>
            <a:off x="1234470" y="5956241"/>
            <a:ext cx="1794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err="1">
                <a:solidFill>
                  <a:srgbClr val="FF0000"/>
                </a:solidFill>
                <a:latin typeface="Montserrat" panose="00000500000000000000" pitchFamily="2" charset="-18"/>
              </a:rPr>
              <a:t>Mechanical</a:t>
            </a:r>
            <a:endParaRPr lang="hu-HU" sz="2000" b="1" dirty="0">
              <a:solidFill>
                <a:srgbClr val="FF0000"/>
              </a:solidFill>
              <a:latin typeface="Montserrat" panose="00000500000000000000" pitchFamily="2" charset="-18"/>
            </a:endParaRP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AF8325D5-685F-4733-B5F4-5B79FBABC60B}"/>
              </a:ext>
            </a:extLst>
          </p:cNvPr>
          <p:cNvSpPr txBox="1"/>
          <p:nvPr/>
        </p:nvSpPr>
        <p:spPr>
          <a:xfrm>
            <a:off x="5748279" y="2373673"/>
            <a:ext cx="2862210" cy="707886"/>
          </a:xfrm>
          <a:prstGeom prst="rect">
            <a:avLst/>
          </a:prstGeom>
          <a:solidFill>
            <a:srgbClr val="3F65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rgbClr val="FF0000"/>
                </a:solidFill>
                <a:latin typeface="Montserrat" panose="00000500000000000000" pitchFamily="2" charset="-18"/>
              </a:rPr>
              <a:t>Akusztikus nyomás az aktív rész falán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220CB3F4-C837-4428-8ABA-B6B13E36A3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1" t="12512" r="9432" b="6508"/>
          <a:stretch/>
        </p:blipFill>
        <p:spPr>
          <a:xfrm>
            <a:off x="123239" y="5956241"/>
            <a:ext cx="1234600" cy="4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4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1B5D7606-5FC8-4722-9FA5-34C656FC3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3" y="1177414"/>
            <a:ext cx="8226362" cy="480707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6884" y="599091"/>
            <a:ext cx="7670561" cy="1192213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Akusztika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63E64-A91F-994F-99A6-283739315189}" type="datetime1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charset="0"/>
              </a:rPr>
              <a:t>www.econengineering.com</a:t>
            </a: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3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F019D-A3C1-3C45-9FEE-F0E8025CBBF7}" type="slidenum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charset="0"/>
            </a:endParaRPr>
          </a:p>
        </p:txBody>
      </p:sp>
      <p:pic>
        <p:nvPicPr>
          <p:cNvPr id="23" name="Kép 22">
            <a:extLst>
              <a:ext uri="{FF2B5EF4-FFF2-40B4-BE49-F238E27FC236}">
                <a16:creationId xmlns:a16="http://schemas.microsoft.com/office/drawing/2014/main" id="{2AA4CD9B-76C9-432F-AC0A-2B4E3F4F3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384" y="317287"/>
            <a:ext cx="1293174" cy="969881"/>
          </a:xfrm>
          <a:prstGeom prst="rect">
            <a:avLst/>
          </a:prstGeom>
        </p:spPr>
      </p:pic>
      <p:sp>
        <p:nvSpPr>
          <p:cNvPr id="27" name="Szövegdoboz 26">
            <a:extLst>
              <a:ext uri="{FF2B5EF4-FFF2-40B4-BE49-F238E27FC236}">
                <a16:creationId xmlns:a16="http://schemas.microsoft.com/office/drawing/2014/main" id="{8B250321-F56F-4644-BCAB-FE90B3C751D7}"/>
              </a:ext>
            </a:extLst>
          </p:cNvPr>
          <p:cNvSpPr txBox="1"/>
          <p:nvPr/>
        </p:nvSpPr>
        <p:spPr>
          <a:xfrm>
            <a:off x="1234470" y="5956241"/>
            <a:ext cx="1794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err="1">
                <a:solidFill>
                  <a:srgbClr val="FF0000"/>
                </a:solidFill>
                <a:latin typeface="Montserrat" panose="00000500000000000000" pitchFamily="2" charset="-18"/>
              </a:rPr>
              <a:t>Mechanical</a:t>
            </a:r>
            <a:endParaRPr lang="hu-HU" sz="2000" b="1" dirty="0">
              <a:solidFill>
                <a:srgbClr val="FF0000"/>
              </a:solidFill>
              <a:latin typeface="Montserrat" panose="00000500000000000000" pitchFamily="2" charset="-18"/>
            </a:endParaRP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33D2F166-CD09-4241-81C6-5D2E88433557}"/>
              </a:ext>
            </a:extLst>
          </p:cNvPr>
          <p:cNvSpPr txBox="1"/>
          <p:nvPr/>
        </p:nvSpPr>
        <p:spPr>
          <a:xfrm>
            <a:off x="5562085" y="1655332"/>
            <a:ext cx="2862210" cy="830997"/>
          </a:xfrm>
          <a:prstGeom prst="rect">
            <a:avLst/>
          </a:prstGeom>
          <a:solidFill>
            <a:srgbClr val="3F65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Hangnyomásszint az olajedény falán 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246730A8-E5F0-443C-A676-5C1E35174B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1" t="12512" r="9432" b="6508"/>
          <a:stretch/>
        </p:blipFill>
        <p:spPr>
          <a:xfrm>
            <a:off x="123239" y="5956241"/>
            <a:ext cx="1234600" cy="4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8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15934C20-1606-42A0-9827-1D1BFDBE5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4" y="1251396"/>
            <a:ext cx="5138213" cy="4532373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7C929389-5CA8-4FE3-8AFF-E1EA78E73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42" y="1251774"/>
            <a:ext cx="5137785" cy="453199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6884" y="599091"/>
            <a:ext cx="7670561" cy="1192213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Akusztika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63E64-A91F-994F-99A6-283739315189}" type="datetime1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charset="0"/>
              </a:rPr>
              <a:t>www.econengineering.com</a:t>
            </a: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3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F019D-A3C1-3C45-9FEE-F0E8025CBBF7}" type="slidenum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charset="0"/>
            </a:endParaRPr>
          </a:p>
        </p:txBody>
      </p:sp>
      <p:pic>
        <p:nvPicPr>
          <p:cNvPr id="23" name="Kép 22">
            <a:extLst>
              <a:ext uri="{FF2B5EF4-FFF2-40B4-BE49-F238E27FC236}">
                <a16:creationId xmlns:a16="http://schemas.microsoft.com/office/drawing/2014/main" id="{2AA4CD9B-76C9-432F-AC0A-2B4E3F4F38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384" y="317287"/>
            <a:ext cx="1293174" cy="969881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BDEA7310-B102-45C6-8A4A-372D782147B6}"/>
              </a:ext>
            </a:extLst>
          </p:cNvPr>
          <p:cNvSpPr txBox="1"/>
          <p:nvPr/>
        </p:nvSpPr>
        <p:spPr>
          <a:xfrm>
            <a:off x="5740824" y="1266722"/>
            <a:ext cx="2862210" cy="1200329"/>
          </a:xfrm>
          <a:prstGeom prst="rect">
            <a:avLst/>
          </a:prstGeom>
          <a:solidFill>
            <a:srgbClr val="3F65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Hangnyomásszint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olajedénytől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m -re</a:t>
            </a:r>
            <a:endParaRPr lang="hu-H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D849D2E8-C1D2-4073-B392-070FC1F257CA}"/>
              </a:ext>
            </a:extLst>
          </p:cNvPr>
          <p:cNvSpPr txBox="1"/>
          <p:nvPr/>
        </p:nvSpPr>
        <p:spPr>
          <a:xfrm>
            <a:off x="1234470" y="5956241"/>
            <a:ext cx="1794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err="1">
                <a:solidFill>
                  <a:srgbClr val="FF0000"/>
                </a:solidFill>
                <a:latin typeface="Montserrat" panose="00000500000000000000" pitchFamily="2" charset="-18"/>
              </a:rPr>
              <a:t>Mechanical</a:t>
            </a:r>
            <a:endParaRPr lang="hu-HU" sz="2000" b="1" dirty="0">
              <a:solidFill>
                <a:srgbClr val="FF0000"/>
              </a:solidFill>
              <a:latin typeface="Montserrat" panose="00000500000000000000" pitchFamily="2" charset="-18"/>
            </a:endParaRPr>
          </a:p>
        </p:txBody>
      </p:sp>
      <p:sp>
        <p:nvSpPr>
          <p:cNvPr id="15" name="Téglalap: lekerekített 14">
            <a:extLst>
              <a:ext uri="{FF2B5EF4-FFF2-40B4-BE49-F238E27FC236}">
                <a16:creationId xmlns:a16="http://schemas.microsoft.com/office/drawing/2014/main" id="{676C48AC-D9D8-41AB-AB74-7185672D0C10}"/>
              </a:ext>
            </a:extLst>
          </p:cNvPr>
          <p:cNvSpPr/>
          <p:nvPr/>
        </p:nvSpPr>
        <p:spPr>
          <a:xfrm>
            <a:off x="5923388" y="2545500"/>
            <a:ext cx="2497083" cy="1016984"/>
          </a:xfrm>
          <a:prstGeom prst="roundRect">
            <a:avLst>
              <a:gd name="adj" fmla="val 8410"/>
            </a:avLst>
          </a:prstGeom>
          <a:solidFill>
            <a:srgbClr val="3F659A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 -súlyozás - az emberi hallás tulajdonságait utánozza</a:t>
            </a:r>
            <a:endParaRPr lang="hu-HU" sz="1400" b="1" dirty="0">
              <a:latin typeface="Montserrat" panose="00000500000000000000" pitchFamily="2" charset="-18"/>
            </a:endParaRPr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B853740F-E77A-48B3-BEA3-3A116BFAF6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531" r="23777"/>
          <a:stretch/>
        </p:blipFill>
        <p:spPr>
          <a:xfrm rot="16200000">
            <a:off x="6257081" y="3618236"/>
            <a:ext cx="1829696" cy="2664372"/>
          </a:xfrm>
          <a:prstGeom prst="rect">
            <a:avLst/>
          </a:prstGeom>
        </p:spPr>
      </p:pic>
      <p:sp>
        <p:nvSpPr>
          <p:cNvPr id="20" name="Téglalap: lekerekített 19">
            <a:extLst>
              <a:ext uri="{FF2B5EF4-FFF2-40B4-BE49-F238E27FC236}">
                <a16:creationId xmlns:a16="http://schemas.microsoft.com/office/drawing/2014/main" id="{E7761B29-E3A5-4A48-8F54-7F9DCE998C8F}"/>
              </a:ext>
            </a:extLst>
          </p:cNvPr>
          <p:cNvSpPr/>
          <p:nvPr/>
        </p:nvSpPr>
        <p:spPr>
          <a:xfrm>
            <a:off x="5569378" y="3807732"/>
            <a:ext cx="3205102" cy="2357245"/>
          </a:xfrm>
          <a:prstGeom prst="round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Nyíl: jobbra mutató 23">
            <a:extLst>
              <a:ext uri="{FF2B5EF4-FFF2-40B4-BE49-F238E27FC236}">
                <a16:creationId xmlns:a16="http://schemas.microsoft.com/office/drawing/2014/main" id="{6F510E41-1AF8-4EDA-9220-C9C37E2E1BB2}"/>
              </a:ext>
            </a:extLst>
          </p:cNvPr>
          <p:cNvSpPr/>
          <p:nvPr/>
        </p:nvSpPr>
        <p:spPr>
          <a:xfrm>
            <a:off x="6928340" y="3590461"/>
            <a:ext cx="704193" cy="39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Nyíl: jobbra mutató 24">
            <a:extLst>
              <a:ext uri="{FF2B5EF4-FFF2-40B4-BE49-F238E27FC236}">
                <a16:creationId xmlns:a16="http://schemas.microsoft.com/office/drawing/2014/main" id="{8B3A53BC-0B80-44FE-9A41-D2E18EC4DD75}"/>
              </a:ext>
            </a:extLst>
          </p:cNvPr>
          <p:cNvSpPr/>
          <p:nvPr/>
        </p:nvSpPr>
        <p:spPr>
          <a:xfrm rot="10800000">
            <a:off x="6819832" y="5967902"/>
            <a:ext cx="704193" cy="39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5A28B5A9-F40E-4E3D-9DD1-02A47EB3AE83}"/>
              </a:ext>
            </a:extLst>
          </p:cNvPr>
          <p:cNvSpPr txBox="1"/>
          <p:nvPr/>
        </p:nvSpPr>
        <p:spPr>
          <a:xfrm rot="5400000">
            <a:off x="5456651" y="4765755"/>
            <a:ext cx="6588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b="1" dirty="0"/>
              <a:t>0 fok</a:t>
            </a:r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790C54FD-6D25-4A4E-9A43-69F3FF35406A}"/>
              </a:ext>
            </a:extLst>
          </p:cNvPr>
          <p:cNvSpPr txBox="1"/>
          <p:nvPr/>
        </p:nvSpPr>
        <p:spPr>
          <a:xfrm rot="16200000">
            <a:off x="8088683" y="4840105"/>
            <a:ext cx="9634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b="1" dirty="0"/>
              <a:t>-180 fok</a:t>
            </a:r>
          </a:p>
        </p:txBody>
      </p:sp>
      <p:pic>
        <p:nvPicPr>
          <p:cNvPr id="19" name="Kép 18">
            <a:extLst>
              <a:ext uri="{FF2B5EF4-FFF2-40B4-BE49-F238E27FC236}">
                <a16:creationId xmlns:a16="http://schemas.microsoft.com/office/drawing/2014/main" id="{1F8AB42A-8BA8-4513-8208-694B86F3CCB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1" t="12512" r="9432" b="6508"/>
          <a:stretch/>
        </p:blipFill>
        <p:spPr>
          <a:xfrm>
            <a:off x="123239" y="5956241"/>
            <a:ext cx="1234600" cy="4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5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15934C20-1606-42A0-9827-1D1BFDBE5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4" y="1251396"/>
            <a:ext cx="5138213" cy="4532373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7C929389-5CA8-4FE3-8AFF-E1EA78E73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42" y="1251774"/>
            <a:ext cx="5137785" cy="453199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6884" y="599091"/>
            <a:ext cx="7670561" cy="1192213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Akusztika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63E64-A91F-994F-99A6-283739315189}" type="datetime1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charset="0"/>
              </a:rPr>
              <a:t>www.econengineering.com</a:t>
            </a: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3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F019D-A3C1-3C45-9FEE-F0E8025CBBF7}" type="slidenum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charset="0"/>
            </a:endParaRPr>
          </a:p>
        </p:txBody>
      </p:sp>
      <p:pic>
        <p:nvPicPr>
          <p:cNvPr id="23" name="Kép 22">
            <a:extLst>
              <a:ext uri="{FF2B5EF4-FFF2-40B4-BE49-F238E27FC236}">
                <a16:creationId xmlns:a16="http://schemas.microsoft.com/office/drawing/2014/main" id="{2AA4CD9B-76C9-432F-AC0A-2B4E3F4F38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384" y="317287"/>
            <a:ext cx="1293174" cy="969881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D849D2E8-C1D2-4073-B392-070FC1F257CA}"/>
              </a:ext>
            </a:extLst>
          </p:cNvPr>
          <p:cNvSpPr txBox="1"/>
          <p:nvPr/>
        </p:nvSpPr>
        <p:spPr>
          <a:xfrm>
            <a:off x="1234470" y="5956241"/>
            <a:ext cx="1794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err="1">
                <a:solidFill>
                  <a:srgbClr val="FF0000"/>
                </a:solidFill>
                <a:latin typeface="Montserrat" panose="00000500000000000000" pitchFamily="2" charset="-18"/>
              </a:rPr>
              <a:t>Mechanical</a:t>
            </a:r>
            <a:endParaRPr lang="hu-HU" sz="2000" b="1" dirty="0">
              <a:solidFill>
                <a:srgbClr val="FF0000"/>
              </a:solidFill>
              <a:latin typeface="Montserrat" panose="00000500000000000000" pitchFamily="2" charset="-18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2591C601-8CF2-4502-A789-36C9607FE4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417" t="42159" r="15186" b="20602"/>
          <a:stretch/>
        </p:blipFill>
        <p:spPr>
          <a:xfrm>
            <a:off x="5049961" y="2928674"/>
            <a:ext cx="3757155" cy="28175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6506DDBF-3FA9-4137-B473-4BF12E5F13D1}"/>
              </a:ext>
            </a:extLst>
          </p:cNvPr>
          <p:cNvSpPr/>
          <p:nvPr/>
        </p:nvSpPr>
        <p:spPr>
          <a:xfrm>
            <a:off x="6001407" y="3888828"/>
            <a:ext cx="2805709" cy="851338"/>
          </a:xfrm>
          <a:prstGeom prst="roundRect">
            <a:avLst/>
          </a:prstGeom>
          <a:noFill/>
          <a:ln w="666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: lekerekített 20">
            <a:extLst>
              <a:ext uri="{FF2B5EF4-FFF2-40B4-BE49-F238E27FC236}">
                <a16:creationId xmlns:a16="http://schemas.microsoft.com/office/drawing/2014/main" id="{F5D21532-8D27-4747-8DE7-B3FE4F251E6C}"/>
              </a:ext>
            </a:extLst>
          </p:cNvPr>
          <p:cNvSpPr/>
          <p:nvPr/>
        </p:nvSpPr>
        <p:spPr>
          <a:xfrm>
            <a:off x="5881809" y="1516575"/>
            <a:ext cx="2925307" cy="811985"/>
          </a:xfrm>
          <a:prstGeom prst="roundRect">
            <a:avLst>
              <a:gd name="adj" fmla="val 7289"/>
            </a:avLst>
          </a:prstGeom>
          <a:solidFill>
            <a:srgbClr val="3F65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Mért zaj: 53 dB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1600" i="1" dirty="0">
                <a:latin typeface="Arial" panose="020B0604020202020204" pitchFamily="34" charset="0"/>
                <a:cs typeface="Arial" panose="020B0604020202020204" pitchFamily="34" charset="0"/>
              </a:rPr>
              <a:t>transzformátor adatlapjáról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CBF03BBE-B6EE-4849-BFE5-D98687E0982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1" t="12512" r="9432" b="6508"/>
          <a:stretch/>
        </p:blipFill>
        <p:spPr>
          <a:xfrm>
            <a:off x="123239" y="5956241"/>
            <a:ext cx="1234600" cy="4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0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5E314FA7-D5B9-4783-AF18-9AB4EEBA5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9037" y="2883445"/>
            <a:ext cx="5681666" cy="3581920"/>
          </a:xfrm>
          <a:prstGeom prst="rect">
            <a:avLst/>
          </a:prstGeom>
        </p:spPr>
      </p:pic>
      <p:pic>
        <p:nvPicPr>
          <p:cNvPr id="9" name="file">
            <a:hlinkClick r:id="" action="ppaction://media"/>
            <a:extLst>
              <a:ext uri="{FF2B5EF4-FFF2-40B4-BE49-F238E27FC236}">
                <a16:creationId xmlns:a16="http://schemas.microsoft.com/office/drawing/2014/main" id="{2F026A64-FCD2-4092-B160-0DB55480DC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r="47048"/>
          <a:stretch/>
        </p:blipFill>
        <p:spPr>
          <a:xfrm>
            <a:off x="4600669" y="3197618"/>
            <a:ext cx="4206448" cy="393750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6884" y="599091"/>
            <a:ext cx="8470232" cy="1192213"/>
          </a:xfrm>
        </p:spPr>
        <p:txBody>
          <a:bodyPr>
            <a:normAutofit/>
          </a:bodyPr>
          <a:lstStyle/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Összefoglalás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63E64-A91F-994F-99A6-283739315189}" type="datetime1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charset="0"/>
              </a:rPr>
              <a:t>www.econengineering.com</a:t>
            </a: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F019D-A3C1-3C45-9FEE-F0E8025CBBF7}" type="slidenum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6E00197-523C-4CBF-A61B-BD1BFCEE5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4" y="1284082"/>
            <a:ext cx="8470232" cy="4351338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transzformátor csatolt zajszámítási folyamata elfogadható </a:t>
            </a:r>
            <a:r>
              <a:rPr lang="hu-HU">
                <a:latin typeface="Arial" panose="020B0604020202020204" pitchFamily="34" charset="0"/>
                <a:cs typeface="Arial" panose="020B0604020202020204" pitchFamily="34" charset="0"/>
              </a:rPr>
              <a:t>eredményeket ad.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transzformátor további szerkezeti elemei figyelembe vehetőek.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rezgés- és zajszimuláció pontossága növelhető finomabb felbontással a kritikus frekvenciáknál.</a:t>
            </a:r>
          </a:p>
        </p:txBody>
      </p:sp>
    </p:spTree>
    <p:extLst>
      <p:ext uri="{BB962C8B-B14F-4D97-AF65-F5344CB8AC3E}">
        <p14:creationId xmlns:p14="http://schemas.microsoft.com/office/powerpoint/2010/main" val="399119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18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1D664712-0D8F-4E4F-B567-B1C59B801E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36" t="-1" r="8165" b="-2341"/>
          <a:stretch/>
        </p:blipFill>
        <p:spPr>
          <a:xfrm>
            <a:off x="0" y="1014577"/>
            <a:ext cx="5112000" cy="3672000"/>
          </a:xfrm>
          <a:prstGeom prst="rect">
            <a:avLst/>
          </a:prstGeom>
        </p:spPr>
      </p:pic>
      <p:pic>
        <p:nvPicPr>
          <p:cNvPr id="20" name="Picture 2" descr="Image result for power transformers">
            <a:extLst>
              <a:ext uri="{FF2B5EF4-FFF2-40B4-BE49-F238E27FC236}">
                <a16:creationId xmlns:a16="http://schemas.microsoft.com/office/drawing/2014/main" id="{A160AE7B-F73F-40AC-8D15-E7A8CCA76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31" y="874848"/>
            <a:ext cx="4105252" cy="372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6884" y="599091"/>
            <a:ext cx="8470232" cy="1192213"/>
          </a:xfrm>
        </p:spPr>
        <p:txBody>
          <a:bodyPr>
            <a:normAutofit/>
          </a:bodyPr>
          <a:lstStyle/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Transzformátor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63E64-A91F-994F-99A6-283739315189}" type="datetime1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charset="0"/>
              </a:rPr>
              <a:t>www.econengineering.com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F019D-A3C1-3C45-9FEE-F0E8025CBBF7}" type="slidenum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30" name="Téglalap: lekerekített 29">
            <a:extLst>
              <a:ext uri="{FF2B5EF4-FFF2-40B4-BE49-F238E27FC236}">
                <a16:creationId xmlns:a16="http://schemas.microsoft.com/office/drawing/2014/main" id="{0077C657-A45B-4DC1-ABA1-25FE619BB391}"/>
              </a:ext>
            </a:extLst>
          </p:cNvPr>
          <p:cNvSpPr/>
          <p:nvPr/>
        </p:nvSpPr>
        <p:spPr>
          <a:xfrm>
            <a:off x="5572334" y="2213419"/>
            <a:ext cx="2294079" cy="365124"/>
          </a:xfrm>
          <a:prstGeom prst="roundRect">
            <a:avLst/>
          </a:prstGeom>
          <a:solidFill>
            <a:srgbClr val="3F659A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Transzformátor zaja</a:t>
            </a:r>
          </a:p>
        </p:txBody>
      </p:sp>
      <p:pic>
        <p:nvPicPr>
          <p:cNvPr id="25" name="Kép 24">
            <a:extLst>
              <a:ext uri="{FF2B5EF4-FFF2-40B4-BE49-F238E27FC236}">
                <a16:creationId xmlns:a16="http://schemas.microsoft.com/office/drawing/2014/main" id="{8442E96D-ABFE-4EA4-87AC-289AC83B4B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4535" y="2470409"/>
            <a:ext cx="3907202" cy="2899927"/>
          </a:xfrm>
          <a:prstGeom prst="rect">
            <a:avLst/>
          </a:prstGeom>
        </p:spPr>
      </p:pic>
      <p:pic>
        <p:nvPicPr>
          <p:cNvPr id="26" name="Kép 25">
            <a:extLst>
              <a:ext uri="{FF2B5EF4-FFF2-40B4-BE49-F238E27FC236}">
                <a16:creationId xmlns:a16="http://schemas.microsoft.com/office/drawing/2014/main" id="{93BE384F-7FD9-475A-B9DB-7CCA9A76364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932" r="-786" b="24275"/>
          <a:stretch/>
        </p:blipFill>
        <p:spPr>
          <a:xfrm>
            <a:off x="566486" y="4630423"/>
            <a:ext cx="2824308" cy="1647513"/>
          </a:xfrm>
          <a:prstGeom prst="rect">
            <a:avLst/>
          </a:prstGeom>
        </p:spPr>
      </p:pic>
      <p:sp>
        <p:nvSpPr>
          <p:cNvPr id="34" name="Téglalap: lekerekített 33">
            <a:extLst>
              <a:ext uri="{FF2B5EF4-FFF2-40B4-BE49-F238E27FC236}">
                <a16:creationId xmlns:a16="http://schemas.microsoft.com/office/drawing/2014/main" id="{6A43C4EF-68F2-4A9C-9252-6F720DDA880E}"/>
              </a:ext>
            </a:extLst>
          </p:cNvPr>
          <p:cNvSpPr/>
          <p:nvPr/>
        </p:nvSpPr>
        <p:spPr>
          <a:xfrm>
            <a:off x="4481931" y="3004477"/>
            <a:ext cx="1189427" cy="58309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Vasmag rezgése</a:t>
            </a:r>
          </a:p>
        </p:txBody>
      </p:sp>
      <p:sp>
        <p:nvSpPr>
          <p:cNvPr id="35" name="Téglalap: lekerekített 34">
            <a:extLst>
              <a:ext uri="{FF2B5EF4-FFF2-40B4-BE49-F238E27FC236}">
                <a16:creationId xmlns:a16="http://schemas.microsoft.com/office/drawing/2014/main" id="{4439B082-595F-4676-8E0F-430587503D9F}"/>
              </a:ext>
            </a:extLst>
          </p:cNvPr>
          <p:cNvSpPr/>
          <p:nvPr/>
        </p:nvSpPr>
        <p:spPr>
          <a:xfrm>
            <a:off x="6078953" y="3016891"/>
            <a:ext cx="1189427" cy="58309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Tekercs rezgése</a:t>
            </a:r>
          </a:p>
        </p:txBody>
      </p:sp>
      <p:sp>
        <p:nvSpPr>
          <p:cNvPr id="36" name="Téglalap: lekerekített 35">
            <a:extLst>
              <a:ext uri="{FF2B5EF4-FFF2-40B4-BE49-F238E27FC236}">
                <a16:creationId xmlns:a16="http://schemas.microsoft.com/office/drawing/2014/main" id="{906F479A-983B-44FF-B9BF-A41F30F8C4BD}"/>
              </a:ext>
            </a:extLst>
          </p:cNvPr>
          <p:cNvSpPr/>
          <p:nvPr/>
        </p:nvSpPr>
        <p:spPr>
          <a:xfrm>
            <a:off x="7675975" y="3006877"/>
            <a:ext cx="1189427" cy="58309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Járulékos zaj</a:t>
            </a:r>
          </a:p>
        </p:txBody>
      </p:sp>
      <p:graphicFrame>
        <p:nvGraphicFramePr>
          <p:cNvPr id="27" name="Táblázat 26">
            <a:extLst>
              <a:ext uri="{FF2B5EF4-FFF2-40B4-BE49-F238E27FC236}">
                <a16:creationId xmlns:a16="http://schemas.microsoft.com/office/drawing/2014/main" id="{016F244C-D3CC-4AC0-9542-51F1415E6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341828"/>
              </p:ext>
            </p:extLst>
          </p:nvPr>
        </p:nvGraphicFramePr>
        <p:xfrm>
          <a:off x="4295190" y="3754670"/>
          <a:ext cx="4625379" cy="949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2860">
                  <a:extLst>
                    <a:ext uri="{9D8B030D-6E8A-4147-A177-3AD203B41FA5}">
                      <a16:colId xmlns:a16="http://schemas.microsoft.com/office/drawing/2014/main" val="356483157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4020181556"/>
                    </a:ext>
                  </a:extLst>
                </a:gridCol>
                <a:gridCol w="1522819">
                  <a:extLst>
                    <a:ext uri="{9D8B030D-6E8A-4147-A177-3AD203B41FA5}">
                      <a16:colId xmlns:a16="http://schemas.microsoft.com/office/drawing/2014/main" val="6449970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hu-H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Magnetostrikciós</a:t>
                      </a:r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hatás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Lorentz-erő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Hűtőventilátor és szivattyú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8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Maxwell-erő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12832"/>
                  </a:ext>
                </a:extLst>
              </a:tr>
            </a:tbl>
          </a:graphicData>
        </a:graphic>
      </p:graphicFrame>
      <p:cxnSp>
        <p:nvCxnSpPr>
          <p:cNvPr id="2057" name="Egyenes összekötő nyíllal 2056">
            <a:extLst>
              <a:ext uri="{FF2B5EF4-FFF2-40B4-BE49-F238E27FC236}">
                <a16:creationId xmlns:a16="http://schemas.microsoft.com/office/drawing/2014/main" id="{5F51923F-E602-4AA9-A73B-987E430115F5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5076645" y="2631110"/>
            <a:ext cx="0" cy="373367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nyíllal 46">
            <a:extLst>
              <a:ext uri="{FF2B5EF4-FFF2-40B4-BE49-F238E27FC236}">
                <a16:creationId xmlns:a16="http://schemas.microsoft.com/office/drawing/2014/main" id="{06A951C8-C91B-4223-BEB2-8AE7506B1253}"/>
              </a:ext>
            </a:extLst>
          </p:cNvPr>
          <p:cNvCxnSpPr/>
          <p:nvPr/>
        </p:nvCxnSpPr>
        <p:spPr>
          <a:xfrm>
            <a:off x="6691344" y="2650461"/>
            <a:ext cx="1" cy="36799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nyíllal 47">
            <a:extLst>
              <a:ext uri="{FF2B5EF4-FFF2-40B4-BE49-F238E27FC236}">
                <a16:creationId xmlns:a16="http://schemas.microsoft.com/office/drawing/2014/main" id="{267EFAAC-EFC2-4577-82FA-54E6E08B13AA}"/>
              </a:ext>
            </a:extLst>
          </p:cNvPr>
          <p:cNvCxnSpPr>
            <a:cxnSpLocks/>
            <a:endCxn id="36" idx="0"/>
          </p:cNvCxnSpPr>
          <p:nvPr/>
        </p:nvCxnSpPr>
        <p:spPr>
          <a:xfrm flipH="1">
            <a:off x="8270689" y="2661371"/>
            <a:ext cx="8839" cy="34550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1" name="Egyenes összekötő 2060">
            <a:extLst>
              <a:ext uri="{FF2B5EF4-FFF2-40B4-BE49-F238E27FC236}">
                <a16:creationId xmlns:a16="http://schemas.microsoft.com/office/drawing/2014/main" id="{B00A9F89-5F52-4F54-95B0-78E40114476C}"/>
              </a:ext>
            </a:extLst>
          </p:cNvPr>
          <p:cNvCxnSpPr>
            <a:cxnSpLocks/>
          </p:cNvCxnSpPr>
          <p:nvPr/>
        </p:nvCxnSpPr>
        <p:spPr>
          <a:xfrm>
            <a:off x="5076644" y="2631110"/>
            <a:ext cx="3202884" cy="302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églalap: lekerekített 56">
            <a:extLst>
              <a:ext uri="{FF2B5EF4-FFF2-40B4-BE49-F238E27FC236}">
                <a16:creationId xmlns:a16="http://schemas.microsoft.com/office/drawing/2014/main" id="{8B336319-DC4C-4985-BC83-34DE190CD9FC}"/>
              </a:ext>
            </a:extLst>
          </p:cNvPr>
          <p:cNvSpPr/>
          <p:nvPr/>
        </p:nvSpPr>
        <p:spPr>
          <a:xfrm>
            <a:off x="4329753" y="3748089"/>
            <a:ext cx="1681410" cy="94343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00" dirty="0">
              <a:solidFill>
                <a:schemeClr val="tx1"/>
              </a:solidFill>
              <a:latin typeface="Montserrat" panose="00000500000000000000" pitchFamily="2" charset="-18"/>
            </a:endParaRPr>
          </a:p>
        </p:txBody>
      </p:sp>
      <p:sp>
        <p:nvSpPr>
          <p:cNvPr id="59" name="Téglalap: lekerekített 58">
            <a:extLst>
              <a:ext uri="{FF2B5EF4-FFF2-40B4-BE49-F238E27FC236}">
                <a16:creationId xmlns:a16="http://schemas.microsoft.com/office/drawing/2014/main" id="{47454E64-23F4-401C-B9AE-13237119B8A5}"/>
              </a:ext>
            </a:extLst>
          </p:cNvPr>
          <p:cNvSpPr/>
          <p:nvPr/>
        </p:nvSpPr>
        <p:spPr>
          <a:xfrm>
            <a:off x="6036120" y="3773332"/>
            <a:ext cx="1366508" cy="32630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00" dirty="0">
              <a:solidFill>
                <a:schemeClr val="tx1"/>
              </a:solidFill>
              <a:latin typeface="Montserrat" panose="00000500000000000000" pitchFamily="2" charset="-18"/>
            </a:endParaRPr>
          </a:p>
        </p:txBody>
      </p:sp>
      <p:pic>
        <p:nvPicPr>
          <p:cNvPr id="2068" name="Picture 4" descr="Image result for transformer core noise">
            <a:extLst>
              <a:ext uri="{FF2B5EF4-FFF2-40B4-BE49-F238E27FC236}">
                <a16:creationId xmlns:a16="http://schemas.microsoft.com/office/drawing/2014/main" id="{6F392681-EB44-412C-9FD6-694731A1C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72" y="4742730"/>
            <a:ext cx="3422991" cy="163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6" descr="Image result for transformer winding noise">
            <a:extLst>
              <a:ext uri="{FF2B5EF4-FFF2-40B4-BE49-F238E27FC236}">
                <a16:creationId xmlns:a16="http://schemas.microsoft.com/office/drawing/2014/main" id="{C4170727-DCD9-4DEE-8B8C-974324AC8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767" y="4691525"/>
            <a:ext cx="2383670" cy="166698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églalap: lekerekített 61">
            <a:extLst>
              <a:ext uri="{FF2B5EF4-FFF2-40B4-BE49-F238E27FC236}">
                <a16:creationId xmlns:a16="http://schemas.microsoft.com/office/drawing/2014/main" id="{381873F0-9CEE-4706-AF81-EE0D77D48B66}"/>
              </a:ext>
            </a:extLst>
          </p:cNvPr>
          <p:cNvSpPr/>
          <p:nvPr/>
        </p:nvSpPr>
        <p:spPr>
          <a:xfrm>
            <a:off x="4517272" y="5916255"/>
            <a:ext cx="1215085" cy="365124"/>
          </a:xfrm>
          <a:prstGeom prst="roundRect">
            <a:avLst/>
          </a:prstGeom>
          <a:solidFill>
            <a:srgbClr val="3F659A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Mérés</a:t>
            </a:r>
            <a:endParaRPr lang="hu-H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églalap: lekerekített 22">
            <a:extLst>
              <a:ext uri="{FF2B5EF4-FFF2-40B4-BE49-F238E27FC236}">
                <a16:creationId xmlns:a16="http://schemas.microsoft.com/office/drawing/2014/main" id="{181D12F0-9043-4F73-A35C-8DBBDD5B26BB}"/>
              </a:ext>
            </a:extLst>
          </p:cNvPr>
          <p:cNvSpPr/>
          <p:nvPr/>
        </p:nvSpPr>
        <p:spPr>
          <a:xfrm>
            <a:off x="4352403" y="1088660"/>
            <a:ext cx="4543021" cy="77565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6CF1F998-133C-474C-9071-2A36ADEC3F14}"/>
              </a:ext>
            </a:extLst>
          </p:cNvPr>
          <p:cNvSpPr/>
          <p:nvPr/>
        </p:nvSpPr>
        <p:spPr>
          <a:xfrm>
            <a:off x="6803190" y="1123434"/>
            <a:ext cx="540000" cy="51825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id="{7E7FD0D9-D459-4CED-8EDF-BD71F6CDFB0D}"/>
              </a:ext>
            </a:extLst>
          </p:cNvPr>
          <p:cNvSpPr txBox="1"/>
          <p:nvPr/>
        </p:nvSpPr>
        <p:spPr>
          <a:xfrm>
            <a:off x="4495450" y="1171308"/>
            <a:ext cx="4209294" cy="605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000" dirty="0">
                <a:solidFill>
                  <a:srgbClr val="5ABF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„Transformers </a:t>
            </a:r>
            <a:r>
              <a:rPr lang="hu-HU" sz="2000" dirty="0" err="1">
                <a:solidFill>
                  <a:srgbClr val="5ABF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hu-HU" sz="2000" dirty="0">
                <a:solidFill>
                  <a:srgbClr val="5ABF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rgbClr val="5ABF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hu-HU" sz="2000" dirty="0">
                <a:solidFill>
                  <a:srgbClr val="5ABF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rgbClr val="5ABF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devices</a:t>
            </a:r>
            <a:r>
              <a:rPr lang="hu-HU" sz="2000" dirty="0">
                <a:solidFill>
                  <a:srgbClr val="5ABF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…”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hu-HU" sz="2000" baseline="-25000" dirty="0" err="1">
                <a:solidFill>
                  <a:srgbClr val="5ABF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Transformer</a:t>
            </a:r>
            <a:r>
              <a:rPr lang="hu-HU" sz="2000" baseline="-25000" dirty="0">
                <a:solidFill>
                  <a:srgbClr val="5ABF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aseline="-25000" dirty="0" err="1">
                <a:solidFill>
                  <a:srgbClr val="5ABF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lang="hu-HU" sz="2000" baseline="-25000" dirty="0">
                <a:solidFill>
                  <a:srgbClr val="5ABF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aseline="-25000" dirty="0" err="1">
                <a:solidFill>
                  <a:srgbClr val="5ABF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endParaRPr lang="en-US" sz="2000" baseline="-25000" dirty="0">
              <a:solidFill>
                <a:srgbClr val="5ABF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id="{B840B06B-9428-4270-B9FB-0D9604DB932E}"/>
              </a:ext>
            </a:extLst>
          </p:cNvPr>
          <p:cNvCxnSpPr>
            <a:stCxn id="17" idx="1"/>
            <a:endCxn id="17" idx="5"/>
          </p:cNvCxnSpPr>
          <p:nvPr/>
        </p:nvCxnSpPr>
        <p:spPr>
          <a:xfrm>
            <a:off x="6882271" y="1199331"/>
            <a:ext cx="381838" cy="36646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98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  <p:bldP spid="35" grpId="0" animBg="1"/>
      <p:bldP spid="36" grpId="0" animBg="1"/>
      <p:bldP spid="57" grpId="0" animBg="1"/>
      <p:bldP spid="59" grpId="0" animBg="1"/>
      <p:bldP spid="62" grpId="0" animBg="1"/>
      <p:bldP spid="23" grpId="0" animBg="1"/>
      <p:bldP spid="17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6884" y="599091"/>
            <a:ext cx="8470232" cy="1192213"/>
          </a:xfrm>
        </p:spPr>
        <p:txBody>
          <a:bodyPr>
            <a:normAutofit/>
          </a:bodyPr>
          <a:lstStyle/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zaj keletkezésének folyamata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63E64-A91F-994F-99A6-283739315189}" type="datetime1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charset="0"/>
              </a:rPr>
              <a:t>www.econengineering.com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F019D-A3C1-3C45-9FEE-F0E8025CBBF7}" type="slidenum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28" name="Folyamatábra: Másik feldolgozás 27">
            <a:extLst>
              <a:ext uri="{FF2B5EF4-FFF2-40B4-BE49-F238E27FC236}">
                <a16:creationId xmlns:a16="http://schemas.microsoft.com/office/drawing/2014/main" id="{3F7B0899-87F4-4798-9325-81CE07D703AA}"/>
              </a:ext>
            </a:extLst>
          </p:cNvPr>
          <p:cNvSpPr/>
          <p:nvPr/>
        </p:nvSpPr>
        <p:spPr>
          <a:xfrm>
            <a:off x="4432027" y="3575291"/>
            <a:ext cx="1517463" cy="908829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F65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Léghang</a:t>
            </a:r>
          </a:p>
        </p:txBody>
      </p:sp>
      <p:sp>
        <p:nvSpPr>
          <p:cNvPr id="29" name="Folyamatábra: Másik feldolgozás 28">
            <a:extLst>
              <a:ext uri="{FF2B5EF4-FFF2-40B4-BE49-F238E27FC236}">
                <a16:creationId xmlns:a16="http://schemas.microsoft.com/office/drawing/2014/main" id="{C552DD90-EE95-4D2E-AC9E-6DC5C87497C8}"/>
              </a:ext>
            </a:extLst>
          </p:cNvPr>
          <p:cNvSpPr/>
          <p:nvPr/>
        </p:nvSpPr>
        <p:spPr>
          <a:xfrm>
            <a:off x="931144" y="4411499"/>
            <a:ext cx="1305427" cy="824529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F65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Gerjesztő</a:t>
            </a:r>
          </a:p>
          <a:p>
            <a:pPr algn="ctr"/>
            <a:r>
              <a:rPr lang="hu-HU" sz="2000" b="1" dirty="0"/>
              <a:t>erők</a:t>
            </a:r>
          </a:p>
        </p:txBody>
      </p:sp>
      <p:sp>
        <p:nvSpPr>
          <p:cNvPr id="31" name="Folyamatábra: Másik feldolgozás 30">
            <a:extLst>
              <a:ext uri="{FF2B5EF4-FFF2-40B4-BE49-F238E27FC236}">
                <a16:creationId xmlns:a16="http://schemas.microsoft.com/office/drawing/2014/main" id="{ADDBF2E1-96BD-4417-A14E-22FD05B33BC6}"/>
              </a:ext>
            </a:extLst>
          </p:cNvPr>
          <p:cNvSpPr/>
          <p:nvPr/>
        </p:nvSpPr>
        <p:spPr>
          <a:xfrm>
            <a:off x="6403307" y="4327196"/>
            <a:ext cx="1194924" cy="908829"/>
          </a:xfrm>
          <a:prstGeom prst="flowChartAlternateProcess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bg2">
                  <a:lumMod val="75000"/>
                </a:schemeClr>
              </a:gs>
            </a:gsLst>
            <a:lin ang="0" scaled="0"/>
          </a:gradFill>
          <a:ln>
            <a:solidFill>
              <a:srgbClr val="3F65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Hang az</a:t>
            </a:r>
          </a:p>
          <a:p>
            <a:pPr algn="ctr"/>
            <a:r>
              <a:rPr lang="hu-HU" b="1" dirty="0"/>
              <a:t>embernél</a:t>
            </a:r>
          </a:p>
        </p:txBody>
      </p:sp>
      <p:sp>
        <p:nvSpPr>
          <p:cNvPr id="33" name="Folyamatábra: Másik feldolgozás 32">
            <a:extLst>
              <a:ext uri="{FF2B5EF4-FFF2-40B4-BE49-F238E27FC236}">
                <a16:creationId xmlns:a16="http://schemas.microsoft.com/office/drawing/2014/main" id="{2B25F8FD-45DC-44D6-B256-A20EAE5A964C}"/>
              </a:ext>
            </a:extLst>
          </p:cNvPr>
          <p:cNvSpPr/>
          <p:nvPr/>
        </p:nvSpPr>
        <p:spPr>
          <a:xfrm>
            <a:off x="2584043" y="4411498"/>
            <a:ext cx="1305427" cy="824529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F65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Rezgés</a:t>
            </a:r>
          </a:p>
        </p:txBody>
      </p:sp>
      <p:sp>
        <p:nvSpPr>
          <p:cNvPr id="37" name="Folyamatábra: Másik feldolgozás 36">
            <a:extLst>
              <a:ext uri="{FF2B5EF4-FFF2-40B4-BE49-F238E27FC236}">
                <a16:creationId xmlns:a16="http://schemas.microsoft.com/office/drawing/2014/main" id="{4D9F81E4-23A8-4C2B-996E-DB5940FD9B0F}"/>
              </a:ext>
            </a:extLst>
          </p:cNvPr>
          <p:cNvSpPr/>
          <p:nvPr/>
        </p:nvSpPr>
        <p:spPr>
          <a:xfrm>
            <a:off x="4432026" y="4876627"/>
            <a:ext cx="1517463" cy="1192213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F65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Testhang</a:t>
            </a:r>
          </a:p>
          <a:p>
            <a:pPr algn="ctr"/>
            <a:r>
              <a:rPr lang="hu-HU" b="1" dirty="0"/>
              <a:t>Léghang</a:t>
            </a:r>
          </a:p>
        </p:txBody>
      </p:sp>
      <p:sp>
        <p:nvSpPr>
          <p:cNvPr id="38" name="Folyamatábra: Másik feldolgozás 37">
            <a:extLst>
              <a:ext uri="{FF2B5EF4-FFF2-40B4-BE49-F238E27FC236}">
                <a16:creationId xmlns:a16="http://schemas.microsoft.com/office/drawing/2014/main" id="{8B24369E-F2AC-4204-8B46-4368364C4EDC}"/>
              </a:ext>
            </a:extLst>
          </p:cNvPr>
          <p:cNvSpPr/>
          <p:nvPr/>
        </p:nvSpPr>
        <p:spPr>
          <a:xfrm>
            <a:off x="8031028" y="4327197"/>
            <a:ext cx="852290" cy="908829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solidFill>
              <a:srgbClr val="3F65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Zaj</a:t>
            </a:r>
          </a:p>
        </p:txBody>
      </p:sp>
      <p:cxnSp>
        <p:nvCxnSpPr>
          <p:cNvPr id="3" name="Egyenes összekötő nyíllal 2">
            <a:extLst>
              <a:ext uri="{FF2B5EF4-FFF2-40B4-BE49-F238E27FC236}">
                <a16:creationId xmlns:a16="http://schemas.microsoft.com/office/drawing/2014/main" id="{3D8B92C4-875F-4DA2-ACE0-53286A19BB18}"/>
              </a:ext>
            </a:extLst>
          </p:cNvPr>
          <p:cNvCxnSpPr>
            <a:stCxn id="29" idx="3"/>
            <a:endCxn id="33" idx="1"/>
          </p:cNvCxnSpPr>
          <p:nvPr/>
        </p:nvCxnSpPr>
        <p:spPr>
          <a:xfrm flipV="1">
            <a:off x="2236571" y="4823763"/>
            <a:ext cx="347472" cy="1"/>
          </a:xfrm>
          <a:prstGeom prst="straightConnector1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nyíllal 38">
            <a:extLst>
              <a:ext uri="{FF2B5EF4-FFF2-40B4-BE49-F238E27FC236}">
                <a16:creationId xmlns:a16="http://schemas.microsoft.com/office/drawing/2014/main" id="{ABADF1BF-0381-4CC9-83A8-C04AD48C2B40}"/>
              </a:ext>
            </a:extLst>
          </p:cNvPr>
          <p:cNvCxnSpPr>
            <a:cxnSpLocks/>
            <a:stCxn id="31" idx="3"/>
            <a:endCxn id="38" idx="1"/>
          </p:cNvCxnSpPr>
          <p:nvPr/>
        </p:nvCxnSpPr>
        <p:spPr>
          <a:xfrm>
            <a:off x="7598231" y="4781611"/>
            <a:ext cx="432797" cy="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>
            <a:extLst>
              <a:ext uri="{FF2B5EF4-FFF2-40B4-BE49-F238E27FC236}">
                <a16:creationId xmlns:a16="http://schemas.microsoft.com/office/drawing/2014/main" id="{382B8FB5-9B03-48E5-B8EA-C926406591BB}"/>
              </a:ext>
            </a:extLst>
          </p:cNvPr>
          <p:cNvCxnSpPr>
            <a:cxnSpLocks/>
            <a:stCxn id="28" idx="3"/>
            <a:endCxn id="31" idx="1"/>
          </p:cNvCxnSpPr>
          <p:nvPr/>
        </p:nvCxnSpPr>
        <p:spPr>
          <a:xfrm>
            <a:off x="5949490" y="4029706"/>
            <a:ext cx="453817" cy="751905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2">
            <a:extLst>
              <a:ext uri="{FF2B5EF4-FFF2-40B4-BE49-F238E27FC236}">
                <a16:creationId xmlns:a16="http://schemas.microsoft.com/office/drawing/2014/main" id="{FAAD2A38-11E2-4A74-86DE-6F11FD9A3D61}"/>
              </a:ext>
            </a:extLst>
          </p:cNvPr>
          <p:cNvCxnSpPr>
            <a:cxnSpLocks/>
            <a:stCxn id="37" idx="3"/>
            <a:endCxn id="31" idx="1"/>
          </p:cNvCxnSpPr>
          <p:nvPr/>
        </p:nvCxnSpPr>
        <p:spPr>
          <a:xfrm flipV="1">
            <a:off x="5949489" y="4781611"/>
            <a:ext cx="453818" cy="691123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nyíllal 45">
            <a:extLst>
              <a:ext uri="{FF2B5EF4-FFF2-40B4-BE49-F238E27FC236}">
                <a16:creationId xmlns:a16="http://schemas.microsoft.com/office/drawing/2014/main" id="{31B36631-99A6-4A45-BC23-BAAE8736C3BC}"/>
              </a:ext>
            </a:extLst>
          </p:cNvPr>
          <p:cNvCxnSpPr>
            <a:cxnSpLocks/>
            <a:stCxn id="33" idx="3"/>
            <a:endCxn id="28" idx="1"/>
          </p:cNvCxnSpPr>
          <p:nvPr/>
        </p:nvCxnSpPr>
        <p:spPr>
          <a:xfrm flipV="1">
            <a:off x="3889470" y="4029706"/>
            <a:ext cx="542557" cy="794057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nyíllal 48">
            <a:extLst>
              <a:ext uri="{FF2B5EF4-FFF2-40B4-BE49-F238E27FC236}">
                <a16:creationId xmlns:a16="http://schemas.microsoft.com/office/drawing/2014/main" id="{4832DC1E-3306-4574-A297-9EAB81C57250}"/>
              </a:ext>
            </a:extLst>
          </p:cNvPr>
          <p:cNvCxnSpPr>
            <a:cxnSpLocks/>
            <a:stCxn id="33" idx="3"/>
            <a:endCxn id="37" idx="1"/>
          </p:cNvCxnSpPr>
          <p:nvPr/>
        </p:nvCxnSpPr>
        <p:spPr>
          <a:xfrm>
            <a:off x="3889470" y="4823763"/>
            <a:ext cx="542556" cy="648971"/>
          </a:xfrm>
          <a:prstGeom prst="straightConnector1">
            <a:avLst/>
          </a:prstGeom>
          <a:ln w="25400"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églalap: lekerekített 51">
            <a:extLst>
              <a:ext uri="{FF2B5EF4-FFF2-40B4-BE49-F238E27FC236}">
                <a16:creationId xmlns:a16="http://schemas.microsoft.com/office/drawing/2014/main" id="{E4E27913-8FC7-4E0D-8205-A3E04DFC2753}"/>
              </a:ext>
            </a:extLst>
          </p:cNvPr>
          <p:cNvSpPr/>
          <p:nvPr/>
        </p:nvSpPr>
        <p:spPr>
          <a:xfrm>
            <a:off x="1003619" y="2526607"/>
            <a:ext cx="1239078" cy="669655"/>
          </a:xfrm>
          <a:prstGeom prst="roundRect">
            <a:avLst/>
          </a:prstGeom>
          <a:solidFill>
            <a:srgbClr val="3F65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Rezgőké-</a:t>
            </a:r>
            <a:r>
              <a:rPr lang="hu-HU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pesség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églalap: lekerekített 52">
            <a:extLst>
              <a:ext uri="{FF2B5EF4-FFF2-40B4-BE49-F238E27FC236}">
                <a16:creationId xmlns:a16="http://schemas.microsoft.com/office/drawing/2014/main" id="{FBF2D822-08A0-4640-AAAD-9F95C55D7390}"/>
              </a:ext>
            </a:extLst>
          </p:cNvPr>
          <p:cNvSpPr/>
          <p:nvPr/>
        </p:nvSpPr>
        <p:spPr>
          <a:xfrm>
            <a:off x="2360847" y="2536495"/>
            <a:ext cx="1239078" cy="669655"/>
          </a:xfrm>
          <a:prstGeom prst="roundRect">
            <a:avLst/>
          </a:prstGeom>
          <a:solidFill>
            <a:srgbClr val="3F65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Hangsu-gárzó</a:t>
            </a:r>
            <a:r>
              <a:rPr lang="hu-H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képesség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églalap: lekerekített 53">
            <a:extLst>
              <a:ext uri="{FF2B5EF4-FFF2-40B4-BE49-F238E27FC236}">
                <a16:creationId xmlns:a16="http://schemas.microsoft.com/office/drawing/2014/main" id="{3B925131-B368-4D98-9577-4B650AAEFC15}"/>
              </a:ext>
            </a:extLst>
          </p:cNvPr>
          <p:cNvSpPr/>
          <p:nvPr/>
        </p:nvSpPr>
        <p:spPr>
          <a:xfrm>
            <a:off x="3732041" y="2535354"/>
            <a:ext cx="1843063" cy="689385"/>
          </a:xfrm>
          <a:prstGeom prst="roundRect">
            <a:avLst/>
          </a:prstGeom>
          <a:solidFill>
            <a:srgbClr val="3F65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Rezgésvezető és hangsugárzó képesség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églalap: lekerekített 54">
            <a:extLst>
              <a:ext uri="{FF2B5EF4-FFF2-40B4-BE49-F238E27FC236}">
                <a16:creationId xmlns:a16="http://schemas.microsoft.com/office/drawing/2014/main" id="{10CAA6B9-EA49-496A-A62B-D824FA3D04FD}"/>
              </a:ext>
            </a:extLst>
          </p:cNvPr>
          <p:cNvSpPr/>
          <p:nvPr/>
        </p:nvSpPr>
        <p:spPr>
          <a:xfrm>
            <a:off x="5707220" y="2552883"/>
            <a:ext cx="1623011" cy="658188"/>
          </a:xfrm>
          <a:prstGeom prst="roundRect">
            <a:avLst/>
          </a:prstGeom>
          <a:solidFill>
            <a:srgbClr val="3F65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Hangterjedési tulajdonság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églalap: lekerekített 55">
            <a:extLst>
              <a:ext uri="{FF2B5EF4-FFF2-40B4-BE49-F238E27FC236}">
                <a16:creationId xmlns:a16="http://schemas.microsoft.com/office/drawing/2014/main" id="{F2FA9669-EFBA-4BCF-95F5-C8E810ADA2CF}"/>
              </a:ext>
            </a:extLst>
          </p:cNvPr>
          <p:cNvSpPr/>
          <p:nvPr/>
        </p:nvSpPr>
        <p:spPr>
          <a:xfrm>
            <a:off x="7462347" y="2544413"/>
            <a:ext cx="1420971" cy="658188"/>
          </a:xfrm>
          <a:prstGeom prst="roundRect">
            <a:avLst/>
          </a:prstGeom>
          <a:solidFill>
            <a:srgbClr val="3F65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Hangérzékelő képesség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Egyenes összekötő nyíllal 40">
            <a:extLst>
              <a:ext uri="{FF2B5EF4-FFF2-40B4-BE49-F238E27FC236}">
                <a16:creationId xmlns:a16="http://schemas.microsoft.com/office/drawing/2014/main" id="{33B9F6AA-C103-4315-ADB2-E69944C93B1F}"/>
              </a:ext>
            </a:extLst>
          </p:cNvPr>
          <p:cNvCxnSpPr>
            <a:cxnSpLocks/>
            <a:stCxn id="52" idx="2"/>
          </p:cNvCxnSpPr>
          <p:nvPr/>
        </p:nvCxnSpPr>
        <p:spPr>
          <a:xfrm>
            <a:off x="1623158" y="3196262"/>
            <a:ext cx="811584" cy="1585349"/>
          </a:xfrm>
          <a:prstGeom prst="straightConnector1">
            <a:avLst/>
          </a:prstGeom>
          <a:ln>
            <a:solidFill>
              <a:srgbClr val="3F659A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gyenes összekötő nyíllal 59">
            <a:extLst>
              <a:ext uri="{FF2B5EF4-FFF2-40B4-BE49-F238E27FC236}">
                <a16:creationId xmlns:a16="http://schemas.microsoft.com/office/drawing/2014/main" id="{707CE59E-DF97-4E76-A8C4-FFA3CF1981FB}"/>
              </a:ext>
            </a:extLst>
          </p:cNvPr>
          <p:cNvCxnSpPr>
            <a:cxnSpLocks/>
            <a:stCxn id="53" idx="2"/>
          </p:cNvCxnSpPr>
          <p:nvPr/>
        </p:nvCxnSpPr>
        <p:spPr>
          <a:xfrm>
            <a:off x="2980386" y="3206150"/>
            <a:ext cx="1072719" cy="1205348"/>
          </a:xfrm>
          <a:prstGeom prst="straightConnector1">
            <a:avLst/>
          </a:prstGeom>
          <a:ln>
            <a:solidFill>
              <a:srgbClr val="3F659A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gyenes összekötő nyíllal 62">
            <a:extLst>
              <a:ext uri="{FF2B5EF4-FFF2-40B4-BE49-F238E27FC236}">
                <a16:creationId xmlns:a16="http://schemas.microsoft.com/office/drawing/2014/main" id="{1C466869-8CFC-4EC6-A500-3079DA96F6B3}"/>
              </a:ext>
            </a:extLst>
          </p:cNvPr>
          <p:cNvCxnSpPr>
            <a:cxnSpLocks/>
            <a:stCxn id="54" idx="2"/>
          </p:cNvCxnSpPr>
          <p:nvPr/>
        </p:nvCxnSpPr>
        <p:spPr>
          <a:xfrm flipH="1">
            <a:off x="4206575" y="3224739"/>
            <a:ext cx="446998" cy="1924204"/>
          </a:xfrm>
          <a:prstGeom prst="straightConnector1">
            <a:avLst/>
          </a:prstGeom>
          <a:ln>
            <a:solidFill>
              <a:srgbClr val="3F659A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gyenes összekötő nyíllal 65">
            <a:extLst>
              <a:ext uri="{FF2B5EF4-FFF2-40B4-BE49-F238E27FC236}">
                <a16:creationId xmlns:a16="http://schemas.microsoft.com/office/drawing/2014/main" id="{77B70DDF-23C3-4EFF-95FE-4E64107177FF}"/>
              </a:ext>
            </a:extLst>
          </p:cNvPr>
          <p:cNvCxnSpPr>
            <a:cxnSpLocks/>
            <a:stCxn id="55" idx="2"/>
          </p:cNvCxnSpPr>
          <p:nvPr/>
        </p:nvCxnSpPr>
        <p:spPr>
          <a:xfrm flipH="1">
            <a:off x="6164892" y="3211071"/>
            <a:ext cx="353834" cy="1116125"/>
          </a:xfrm>
          <a:prstGeom prst="straightConnector1">
            <a:avLst/>
          </a:prstGeom>
          <a:ln>
            <a:solidFill>
              <a:srgbClr val="3F659A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gyenes összekötő nyíllal 68">
            <a:extLst>
              <a:ext uri="{FF2B5EF4-FFF2-40B4-BE49-F238E27FC236}">
                <a16:creationId xmlns:a16="http://schemas.microsoft.com/office/drawing/2014/main" id="{A0A51863-57F6-4DF3-9ACA-28D09E67F26E}"/>
              </a:ext>
            </a:extLst>
          </p:cNvPr>
          <p:cNvCxnSpPr>
            <a:cxnSpLocks/>
            <a:stCxn id="55" idx="2"/>
          </p:cNvCxnSpPr>
          <p:nvPr/>
        </p:nvCxnSpPr>
        <p:spPr>
          <a:xfrm flipH="1">
            <a:off x="6115050" y="3211071"/>
            <a:ext cx="403676" cy="1937872"/>
          </a:xfrm>
          <a:prstGeom prst="straightConnector1">
            <a:avLst/>
          </a:prstGeom>
          <a:ln>
            <a:solidFill>
              <a:srgbClr val="3F659A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gyenes összekötő nyíllal 73">
            <a:extLst>
              <a:ext uri="{FF2B5EF4-FFF2-40B4-BE49-F238E27FC236}">
                <a16:creationId xmlns:a16="http://schemas.microsoft.com/office/drawing/2014/main" id="{2CB4FB5A-55CA-44A4-B84E-A9CCF3EA18F5}"/>
              </a:ext>
            </a:extLst>
          </p:cNvPr>
          <p:cNvCxnSpPr>
            <a:cxnSpLocks/>
            <a:stCxn id="56" idx="2"/>
          </p:cNvCxnSpPr>
          <p:nvPr/>
        </p:nvCxnSpPr>
        <p:spPr>
          <a:xfrm flipH="1">
            <a:off x="7787905" y="3202601"/>
            <a:ext cx="384928" cy="1579010"/>
          </a:xfrm>
          <a:prstGeom prst="straightConnector1">
            <a:avLst/>
          </a:prstGeom>
          <a:ln>
            <a:solidFill>
              <a:srgbClr val="3F659A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Egyenes összekötő nyíllal 2054">
            <a:extLst>
              <a:ext uri="{FF2B5EF4-FFF2-40B4-BE49-F238E27FC236}">
                <a16:creationId xmlns:a16="http://schemas.microsoft.com/office/drawing/2014/main" id="{659A2F36-E015-486C-B9B0-5EEFEBFA97F4}"/>
              </a:ext>
            </a:extLst>
          </p:cNvPr>
          <p:cNvCxnSpPr>
            <a:cxnSpLocks/>
          </p:cNvCxnSpPr>
          <p:nvPr/>
        </p:nvCxnSpPr>
        <p:spPr>
          <a:xfrm>
            <a:off x="1066801" y="1665515"/>
            <a:ext cx="304921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Egyenes összekötő 2057">
            <a:extLst>
              <a:ext uri="{FF2B5EF4-FFF2-40B4-BE49-F238E27FC236}">
                <a16:creationId xmlns:a16="http://schemas.microsoft.com/office/drawing/2014/main" id="{BF71AAE7-088B-48F4-B74B-F4D32B293C5D}"/>
              </a:ext>
            </a:extLst>
          </p:cNvPr>
          <p:cNvCxnSpPr>
            <a:cxnSpLocks/>
          </p:cNvCxnSpPr>
          <p:nvPr/>
        </p:nvCxnSpPr>
        <p:spPr>
          <a:xfrm>
            <a:off x="4126897" y="1415144"/>
            <a:ext cx="0" cy="4540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gyenes összekötő 82">
            <a:extLst>
              <a:ext uri="{FF2B5EF4-FFF2-40B4-BE49-F238E27FC236}">
                <a16:creationId xmlns:a16="http://schemas.microsoft.com/office/drawing/2014/main" id="{0F811735-66EA-4D22-A595-173208796B70}"/>
              </a:ext>
            </a:extLst>
          </p:cNvPr>
          <p:cNvCxnSpPr>
            <a:cxnSpLocks/>
          </p:cNvCxnSpPr>
          <p:nvPr/>
        </p:nvCxnSpPr>
        <p:spPr>
          <a:xfrm>
            <a:off x="7364099" y="1415144"/>
            <a:ext cx="0" cy="4540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gyenes összekötő 85">
            <a:extLst>
              <a:ext uri="{FF2B5EF4-FFF2-40B4-BE49-F238E27FC236}">
                <a16:creationId xmlns:a16="http://schemas.microsoft.com/office/drawing/2014/main" id="{31AA5B7E-6C3B-43AA-BB43-E039380D090A}"/>
              </a:ext>
            </a:extLst>
          </p:cNvPr>
          <p:cNvCxnSpPr>
            <a:cxnSpLocks/>
          </p:cNvCxnSpPr>
          <p:nvPr/>
        </p:nvCxnSpPr>
        <p:spPr>
          <a:xfrm rot="5400000">
            <a:off x="750540" y="3335807"/>
            <a:ext cx="0" cy="4540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gyenes összekötő nyíllal 87">
            <a:extLst>
              <a:ext uri="{FF2B5EF4-FFF2-40B4-BE49-F238E27FC236}">
                <a16:creationId xmlns:a16="http://schemas.microsoft.com/office/drawing/2014/main" id="{BCE90357-1116-413F-A87B-E969C712A5CB}"/>
              </a:ext>
            </a:extLst>
          </p:cNvPr>
          <p:cNvCxnSpPr>
            <a:cxnSpLocks/>
          </p:cNvCxnSpPr>
          <p:nvPr/>
        </p:nvCxnSpPr>
        <p:spPr>
          <a:xfrm>
            <a:off x="4126897" y="1665515"/>
            <a:ext cx="3230335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gyenes összekötő nyíllal 89">
            <a:extLst>
              <a:ext uri="{FF2B5EF4-FFF2-40B4-BE49-F238E27FC236}">
                <a16:creationId xmlns:a16="http://schemas.microsoft.com/office/drawing/2014/main" id="{089219D6-3AD5-4D53-BD12-DACAB3C25626}"/>
              </a:ext>
            </a:extLst>
          </p:cNvPr>
          <p:cNvCxnSpPr>
            <a:cxnSpLocks/>
          </p:cNvCxnSpPr>
          <p:nvPr/>
        </p:nvCxnSpPr>
        <p:spPr>
          <a:xfrm>
            <a:off x="7364099" y="1665515"/>
            <a:ext cx="159289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gyenes összekötő nyíllal 91">
            <a:extLst>
              <a:ext uri="{FF2B5EF4-FFF2-40B4-BE49-F238E27FC236}">
                <a16:creationId xmlns:a16="http://schemas.microsoft.com/office/drawing/2014/main" id="{562F10BA-B4DD-41BD-B1CC-52BB9C9092A9}"/>
              </a:ext>
            </a:extLst>
          </p:cNvPr>
          <p:cNvCxnSpPr>
            <a:cxnSpLocks/>
          </p:cNvCxnSpPr>
          <p:nvPr/>
        </p:nvCxnSpPr>
        <p:spPr>
          <a:xfrm flipV="1">
            <a:off x="750541" y="1578429"/>
            <a:ext cx="0" cy="1984426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gyenes összekötő nyíllal 93">
            <a:extLst>
              <a:ext uri="{FF2B5EF4-FFF2-40B4-BE49-F238E27FC236}">
                <a16:creationId xmlns:a16="http://schemas.microsoft.com/office/drawing/2014/main" id="{B9AE1F8A-44C9-498B-8414-1185A8590745}"/>
              </a:ext>
            </a:extLst>
          </p:cNvPr>
          <p:cNvCxnSpPr>
            <a:cxnSpLocks/>
          </p:cNvCxnSpPr>
          <p:nvPr/>
        </p:nvCxnSpPr>
        <p:spPr>
          <a:xfrm>
            <a:off x="750541" y="3562855"/>
            <a:ext cx="0" cy="2380745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7" name="Szövegdoboz 2066">
            <a:extLst>
              <a:ext uri="{FF2B5EF4-FFF2-40B4-BE49-F238E27FC236}">
                <a16:creationId xmlns:a16="http://schemas.microsoft.com/office/drawing/2014/main" id="{04E49FE0-C846-4B5F-9266-9E151AEEB480}"/>
              </a:ext>
            </a:extLst>
          </p:cNvPr>
          <p:cNvSpPr txBox="1"/>
          <p:nvPr/>
        </p:nvSpPr>
        <p:spPr>
          <a:xfrm>
            <a:off x="1144756" y="1314324"/>
            <a:ext cx="2752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Zajforrás (Transzformátor)</a:t>
            </a:r>
          </a:p>
        </p:txBody>
      </p:sp>
      <p:sp>
        <p:nvSpPr>
          <p:cNvPr id="97" name="Szövegdoboz 96">
            <a:extLst>
              <a:ext uri="{FF2B5EF4-FFF2-40B4-BE49-F238E27FC236}">
                <a16:creationId xmlns:a16="http://schemas.microsoft.com/office/drawing/2014/main" id="{B0A19294-9AFC-49CD-ADA4-ABB3B6369D0B}"/>
              </a:ext>
            </a:extLst>
          </p:cNvPr>
          <p:cNvSpPr txBox="1"/>
          <p:nvPr/>
        </p:nvSpPr>
        <p:spPr>
          <a:xfrm>
            <a:off x="5026391" y="1313183"/>
            <a:ext cx="1175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Környezet</a:t>
            </a:r>
          </a:p>
        </p:txBody>
      </p:sp>
      <p:sp>
        <p:nvSpPr>
          <p:cNvPr id="98" name="Szövegdoboz 97">
            <a:extLst>
              <a:ext uri="{FF2B5EF4-FFF2-40B4-BE49-F238E27FC236}">
                <a16:creationId xmlns:a16="http://schemas.microsoft.com/office/drawing/2014/main" id="{205B2AAF-BA30-4274-8E9B-63934E674F79}"/>
              </a:ext>
            </a:extLst>
          </p:cNvPr>
          <p:cNvSpPr txBox="1"/>
          <p:nvPr/>
        </p:nvSpPr>
        <p:spPr>
          <a:xfrm>
            <a:off x="7814629" y="1348447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Érzékelő</a:t>
            </a:r>
          </a:p>
        </p:txBody>
      </p:sp>
      <p:sp>
        <p:nvSpPr>
          <p:cNvPr id="99" name="Szövegdoboz 98">
            <a:extLst>
              <a:ext uri="{FF2B5EF4-FFF2-40B4-BE49-F238E27FC236}">
                <a16:creationId xmlns:a16="http://schemas.microsoft.com/office/drawing/2014/main" id="{D5E4BA47-1228-45F1-8AF5-4FE467F78EC1}"/>
              </a:ext>
            </a:extLst>
          </p:cNvPr>
          <p:cNvSpPr txBox="1"/>
          <p:nvPr/>
        </p:nvSpPr>
        <p:spPr>
          <a:xfrm rot="-5400000">
            <a:off x="-504678" y="2279632"/>
            <a:ext cx="1904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Rendszer passzív</a:t>
            </a:r>
          </a:p>
          <a:p>
            <a:pPr algn="ctr"/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jellemzői</a:t>
            </a:r>
          </a:p>
        </p:txBody>
      </p:sp>
      <p:sp>
        <p:nvSpPr>
          <p:cNvPr id="100" name="Szövegdoboz 99">
            <a:extLst>
              <a:ext uri="{FF2B5EF4-FFF2-40B4-BE49-F238E27FC236}">
                <a16:creationId xmlns:a16="http://schemas.microsoft.com/office/drawing/2014/main" id="{5498329B-6EFC-42A5-83E9-B7AF9F589029}"/>
              </a:ext>
            </a:extLst>
          </p:cNvPr>
          <p:cNvSpPr txBox="1"/>
          <p:nvPr/>
        </p:nvSpPr>
        <p:spPr>
          <a:xfrm rot="-5400000">
            <a:off x="-357933" y="4460840"/>
            <a:ext cx="163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Rendszer aktív</a:t>
            </a:r>
          </a:p>
          <a:p>
            <a:pPr algn="ctr"/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jellemzői</a:t>
            </a:r>
          </a:p>
        </p:txBody>
      </p:sp>
    </p:spTree>
    <p:extLst>
      <p:ext uri="{BB962C8B-B14F-4D97-AF65-F5344CB8AC3E}">
        <p14:creationId xmlns:p14="http://schemas.microsoft.com/office/powerpoint/2010/main" val="201820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  <p:bldP spid="33" grpId="0" animBg="1"/>
      <p:bldP spid="37" grpId="0" animBg="1"/>
      <p:bldP spid="38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2067" grpId="0"/>
      <p:bldP spid="97" grpId="0"/>
      <p:bldP spid="98" grpId="0"/>
      <p:bldP spid="99" grpId="0"/>
      <p:bldP spid="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>
            <a:extLst>
              <a:ext uri="{FF2B5EF4-FFF2-40B4-BE49-F238E27FC236}">
                <a16:creationId xmlns:a16="http://schemas.microsoft.com/office/drawing/2014/main" id="{1BC0B3D8-8EB3-44D8-989C-D9940F49B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37" y="1094003"/>
            <a:ext cx="7963964" cy="1972140"/>
          </a:xfrm>
          <a:prstGeom prst="rect">
            <a:avLst/>
          </a:prstGeom>
        </p:spPr>
      </p:pic>
      <p:sp>
        <p:nvSpPr>
          <p:cNvPr id="14" name="Téglalap: lekerekített 13">
            <a:extLst>
              <a:ext uri="{FF2B5EF4-FFF2-40B4-BE49-F238E27FC236}">
                <a16:creationId xmlns:a16="http://schemas.microsoft.com/office/drawing/2014/main" id="{085ED8A3-298E-412A-AC72-9AC11E2854EB}"/>
              </a:ext>
            </a:extLst>
          </p:cNvPr>
          <p:cNvSpPr/>
          <p:nvPr/>
        </p:nvSpPr>
        <p:spPr>
          <a:xfrm>
            <a:off x="538192" y="1029355"/>
            <a:ext cx="8197435" cy="2090266"/>
          </a:xfrm>
          <a:prstGeom prst="roundRect">
            <a:avLst>
              <a:gd name="adj" fmla="val 21666"/>
            </a:avLst>
          </a:prstGeom>
          <a:solidFill>
            <a:schemeClr val="accent1">
              <a:alpha val="3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6884" y="599091"/>
            <a:ext cx="8470232" cy="1192213"/>
          </a:xfrm>
        </p:spPr>
        <p:txBody>
          <a:bodyPr>
            <a:normAutofit/>
          </a:bodyPr>
          <a:lstStyle/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Hatások összekapcsolása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63E64-A91F-994F-99A6-283739315189}" type="datetime1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charset="0"/>
              </a:rPr>
              <a:t>www.econengineering.com</a:t>
            </a: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F019D-A3C1-3C45-9FEE-F0E8025CBBF7}" type="slidenum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charset="0"/>
            </a:endParaRPr>
          </a:p>
        </p:txBody>
      </p:sp>
      <p:pic>
        <p:nvPicPr>
          <p:cNvPr id="3074" name="Picture 2" descr="Image result for ANSYS workbench logo">
            <a:extLst>
              <a:ext uri="{FF2B5EF4-FFF2-40B4-BE49-F238E27FC236}">
                <a16:creationId xmlns:a16="http://schemas.microsoft.com/office/drawing/2014/main" id="{D0343AE1-1838-4058-9D06-CCC7C3DF9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92" y="806046"/>
            <a:ext cx="1688028" cy="62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9">
            <a:extLst>
              <a:ext uri="{FF2B5EF4-FFF2-40B4-BE49-F238E27FC236}">
                <a16:creationId xmlns:a16="http://schemas.microsoft.com/office/drawing/2014/main" id="{4118677E-E068-48F0-AA79-DBDDC30EDB8B}"/>
              </a:ext>
            </a:extLst>
          </p:cNvPr>
          <p:cNvSpPr txBox="1"/>
          <p:nvPr/>
        </p:nvSpPr>
        <p:spPr>
          <a:xfrm>
            <a:off x="4327806" y="3442723"/>
            <a:ext cx="4318016" cy="10156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3F65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a </a:t>
            </a:r>
            <a:r>
              <a:rPr lang="en-US" sz="2000" b="1" dirty="0" err="1">
                <a:solidFill>
                  <a:srgbClr val="3F65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folyadék</a:t>
            </a:r>
            <a:r>
              <a:rPr lang="en-US" sz="2000" b="1" dirty="0">
                <a:solidFill>
                  <a:srgbClr val="3F65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F65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nyom</a:t>
            </a:r>
            <a:r>
              <a:rPr lang="hu-HU" sz="2000" b="1" dirty="0" err="1">
                <a:solidFill>
                  <a:srgbClr val="3F65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ása</a:t>
            </a:r>
            <a:r>
              <a:rPr lang="en-US" sz="2000" b="1" dirty="0">
                <a:solidFill>
                  <a:srgbClr val="3F65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b="1" dirty="0" err="1">
                <a:solidFill>
                  <a:srgbClr val="3F65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szilárd</a:t>
            </a:r>
            <a:r>
              <a:rPr lang="en-US" sz="2000" b="1" dirty="0">
                <a:solidFill>
                  <a:srgbClr val="3F65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F65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anyagra</a:t>
            </a:r>
            <a:r>
              <a:rPr lang="en-US" sz="2000" b="1" dirty="0">
                <a:solidFill>
                  <a:srgbClr val="3F65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F65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elhanyagolható</a:t>
            </a:r>
            <a:r>
              <a:rPr lang="en-US" sz="2000" b="1" dirty="0">
                <a:solidFill>
                  <a:srgbClr val="3F65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3F65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akkor</a:t>
            </a:r>
            <a:r>
              <a:rPr lang="en-US" sz="2000" b="1" dirty="0">
                <a:solidFill>
                  <a:srgbClr val="3F65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solidFill>
                  <a:srgbClr val="3F65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gyenge csatolást </a:t>
            </a:r>
            <a:r>
              <a:rPr lang="en-US" sz="2000" b="1" dirty="0" err="1">
                <a:solidFill>
                  <a:srgbClr val="3F65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lehet</a:t>
            </a:r>
            <a:r>
              <a:rPr lang="en-US" sz="2000" b="1" dirty="0">
                <a:solidFill>
                  <a:srgbClr val="3F65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solidFill>
                  <a:srgbClr val="3F65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használni</a:t>
            </a:r>
            <a:r>
              <a:rPr lang="en-US" sz="2000" b="1" dirty="0">
                <a:solidFill>
                  <a:srgbClr val="3F65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b="1" dirty="0">
              <a:solidFill>
                <a:srgbClr val="3F65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églalap: lekerekített 12">
            <a:extLst>
              <a:ext uri="{FF2B5EF4-FFF2-40B4-BE49-F238E27FC236}">
                <a16:creationId xmlns:a16="http://schemas.microsoft.com/office/drawing/2014/main" id="{C4C54A40-6AA4-4D29-AB7A-AF93966FD3CC}"/>
              </a:ext>
            </a:extLst>
          </p:cNvPr>
          <p:cNvSpPr/>
          <p:nvPr/>
        </p:nvSpPr>
        <p:spPr>
          <a:xfrm>
            <a:off x="4268539" y="3323316"/>
            <a:ext cx="4467088" cy="1254479"/>
          </a:xfrm>
          <a:prstGeom prst="roundRect">
            <a:avLst/>
          </a:prstGeom>
          <a:noFill/>
          <a:ln w="31750">
            <a:solidFill>
              <a:srgbClr val="3F65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688AEF4E-48C2-46EB-9477-4A4C474FD8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820" t="2" r="23614" b="-870"/>
          <a:stretch/>
        </p:blipFill>
        <p:spPr>
          <a:xfrm>
            <a:off x="615675" y="3162350"/>
            <a:ext cx="3086100" cy="3274277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7F10DD40-C522-4DCE-90B3-2FB987FBC176}"/>
              </a:ext>
            </a:extLst>
          </p:cNvPr>
          <p:cNvSpPr txBox="1"/>
          <p:nvPr/>
        </p:nvSpPr>
        <p:spPr>
          <a:xfrm flipH="1">
            <a:off x="4617717" y="5020733"/>
            <a:ext cx="3910608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3F6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Folyadék</a:t>
            </a:r>
            <a:r>
              <a:rPr lang="hu-HU" dirty="0">
                <a:solidFill>
                  <a:srgbClr val="3F6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u-HU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Transzformátor </a:t>
            </a:r>
            <a:r>
              <a:rPr lang="hu-HU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olaj</a:t>
            </a:r>
          </a:p>
          <a:p>
            <a:endParaRPr lang="hu-HU" sz="1050" dirty="0">
              <a:solidFill>
                <a:srgbClr val="3F65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solidFill>
                  <a:srgbClr val="3F6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Szilárd</a:t>
            </a:r>
            <a:r>
              <a:rPr lang="hu-HU" dirty="0">
                <a:solidFill>
                  <a:srgbClr val="3F65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Transzformátor </a:t>
            </a:r>
            <a:r>
              <a:rPr lang="hu-HU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olajedény</a:t>
            </a:r>
          </a:p>
        </p:txBody>
      </p: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E3CF5323-D1C4-44D5-BC6A-857DFA9CF4C9}"/>
              </a:ext>
            </a:extLst>
          </p:cNvPr>
          <p:cNvCxnSpPr/>
          <p:nvPr/>
        </p:nvCxnSpPr>
        <p:spPr>
          <a:xfrm flipH="1" flipV="1">
            <a:off x="3378200" y="3699933"/>
            <a:ext cx="1303867" cy="149013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F370ADE8-EA76-4E43-B9EC-BE95DF45E53D}"/>
              </a:ext>
            </a:extLst>
          </p:cNvPr>
          <p:cNvCxnSpPr>
            <a:cxnSpLocks/>
          </p:cNvCxnSpPr>
          <p:nvPr/>
        </p:nvCxnSpPr>
        <p:spPr>
          <a:xfrm flipH="1" flipV="1">
            <a:off x="2497667" y="3564467"/>
            <a:ext cx="2184400" cy="21082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Kép 17">
            <a:extLst>
              <a:ext uri="{FF2B5EF4-FFF2-40B4-BE49-F238E27FC236}">
                <a16:creationId xmlns:a16="http://schemas.microsoft.com/office/drawing/2014/main" id="{7EDA0C22-47CB-4A04-81A4-EBF2E6B9D0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1" t="12512" r="9432" b="6508"/>
          <a:stretch/>
        </p:blipFill>
        <p:spPr>
          <a:xfrm>
            <a:off x="538192" y="780363"/>
            <a:ext cx="1234600" cy="4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3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>
            <a:extLst>
              <a:ext uri="{FF2B5EF4-FFF2-40B4-BE49-F238E27FC236}">
                <a16:creationId xmlns:a16="http://schemas.microsoft.com/office/drawing/2014/main" id="{D0ACABA0-5E16-4C1A-8F83-F5D9E9C34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27" y="1033741"/>
            <a:ext cx="6121414" cy="1515864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0C184576-D688-4606-95A7-A1AEA21B9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532" y="3637011"/>
            <a:ext cx="2767995" cy="2928684"/>
          </a:xfrm>
          <a:prstGeom prst="rect">
            <a:avLst/>
          </a:prstGeom>
        </p:spPr>
      </p:pic>
      <p:sp>
        <p:nvSpPr>
          <p:cNvPr id="15" name="Téglalap: lekerekített 14">
            <a:extLst>
              <a:ext uri="{FF2B5EF4-FFF2-40B4-BE49-F238E27FC236}">
                <a16:creationId xmlns:a16="http://schemas.microsoft.com/office/drawing/2014/main" id="{23F5DCD3-C12B-49AB-A695-8AFAF1B0C070}"/>
              </a:ext>
            </a:extLst>
          </p:cNvPr>
          <p:cNvSpPr/>
          <p:nvPr/>
        </p:nvSpPr>
        <p:spPr>
          <a:xfrm>
            <a:off x="6532502" y="1130323"/>
            <a:ext cx="2349166" cy="11922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6884" y="599091"/>
            <a:ext cx="8470232" cy="1192213"/>
          </a:xfrm>
        </p:spPr>
        <p:txBody>
          <a:bodyPr>
            <a:normAutofit/>
          </a:bodyPr>
          <a:lstStyle/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Hatások összekapcsolása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63E64-A91F-994F-99A6-283739315189}" type="datetime1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charset="0"/>
              </a:rPr>
              <a:t>www.econengineering.com</a:t>
            </a: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F019D-A3C1-3C45-9FEE-F0E8025CBBF7}" type="slidenum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charset="0"/>
            </a:endParaRPr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34BA8114-FFF7-4C14-A883-752DB26D5F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51" r="23613"/>
          <a:stretch/>
        </p:blipFill>
        <p:spPr>
          <a:xfrm>
            <a:off x="355930" y="3975925"/>
            <a:ext cx="2349166" cy="2380426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26282E47-01AA-4E22-94E2-CA278B678C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697" r="20847" b="7695"/>
          <a:stretch/>
        </p:blipFill>
        <p:spPr>
          <a:xfrm>
            <a:off x="2996422" y="4071344"/>
            <a:ext cx="2594256" cy="2285007"/>
          </a:xfrm>
          <a:prstGeom prst="rect">
            <a:avLst/>
          </a:prstGeom>
        </p:spPr>
      </p:pic>
      <p:sp>
        <p:nvSpPr>
          <p:cNvPr id="13" name="TextBox 19">
            <a:extLst>
              <a:ext uri="{FF2B5EF4-FFF2-40B4-BE49-F238E27FC236}">
                <a16:creationId xmlns:a16="http://schemas.microsoft.com/office/drawing/2014/main" id="{217003FD-E58A-4F33-B208-7A3F0A0789F9}"/>
              </a:ext>
            </a:extLst>
          </p:cNvPr>
          <p:cNvSpPr txBox="1"/>
          <p:nvPr/>
        </p:nvSpPr>
        <p:spPr>
          <a:xfrm>
            <a:off x="6495227" y="1112981"/>
            <a:ext cx="2349165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400" b="1" dirty="0">
                <a:solidFill>
                  <a:srgbClr val="5ABF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Gyenge csatolásnál a terhelés átvitele</a:t>
            </a:r>
          </a:p>
        </p:txBody>
      </p:sp>
      <p:sp>
        <p:nvSpPr>
          <p:cNvPr id="16" name="Téglalap: lekerekített 15">
            <a:extLst>
              <a:ext uri="{FF2B5EF4-FFF2-40B4-BE49-F238E27FC236}">
                <a16:creationId xmlns:a16="http://schemas.microsoft.com/office/drawing/2014/main" id="{87525ED1-883C-4451-89FD-E3756D228F43}"/>
              </a:ext>
            </a:extLst>
          </p:cNvPr>
          <p:cNvSpPr/>
          <p:nvPr/>
        </p:nvSpPr>
        <p:spPr>
          <a:xfrm>
            <a:off x="319127" y="2725724"/>
            <a:ext cx="8562541" cy="911287"/>
          </a:xfrm>
          <a:prstGeom prst="roundRect">
            <a:avLst>
              <a:gd name="adj" fmla="val 7289"/>
            </a:avLst>
          </a:prstGeom>
          <a:solidFill>
            <a:srgbClr val="3F65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Egymástól független felbontás alkalmazható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Terhelés átvitele az idő- és a frekvenciatartomány között (FFT)</a:t>
            </a:r>
          </a:p>
        </p:txBody>
      </p:sp>
    </p:spTree>
    <p:extLst>
      <p:ext uri="{BB962C8B-B14F-4D97-AF65-F5344CB8AC3E}">
        <p14:creationId xmlns:p14="http://schemas.microsoft.com/office/powerpoint/2010/main" val="204936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881B2E01-349F-4315-AAA8-74F79E3E1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44" y="1084359"/>
            <a:ext cx="7990590" cy="197873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6884" y="599091"/>
            <a:ext cx="8470232" cy="1192213"/>
          </a:xfrm>
        </p:spPr>
        <p:txBody>
          <a:bodyPr>
            <a:normAutofit/>
          </a:bodyPr>
          <a:lstStyle/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Hatások összekapcsolása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63E64-A91F-994F-99A6-283739315189}" type="datetime1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charset="0"/>
              </a:rPr>
              <a:t>www.econengineering.com</a:t>
            </a: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F019D-A3C1-3C45-9FEE-F0E8025CBBF7}" type="slidenum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18" name="Téglalap: lekerekített 17">
            <a:extLst>
              <a:ext uri="{FF2B5EF4-FFF2-40B4-BE49-F238E27FC236}">
                <a16:creationId xmlns:a16="http://schemas.microsoft.com/office/drawing/2014/main" id="{B2CC5696-FBF7-4AED-B682-E5C69BD22209}"/>
              </a:ext>
            </a:extLst>
          </p:cNvPr>
          <p:cNvSpPr/>
          <p:nvPr/>
        </p:nvSpPr>
        <p:spPr>
          <a:xfrm>
            <a:off x="77122" y="3367730"/>
            <a:ext cx="4076344" cy="1027413"/>
          </a:xfrm>
          <a:prstGeom prst="roundRect">
            <a:avLst>
              <a:gd name="adj" fmla="val 5854"/>
            </a:avLst>
          </a:prstGeom>
          <a:solidFill>
            <a:srgbClr val="5AB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églalap: lekerekített 18">
            <a:extLst>
              <a:ext uri="{FF2B5EF4-FFF2-40B4-BE49-F238E27FC236}">
                <a16:creationId xmlns:a16="http://schemas.microsoft.com/office/drawing/2014/main" id="{48A4BD92-2D26-4CFC-BED1-E2468BEC427D}"/>
              </a:ext>
            </a:extLst>
          </p:cNvPr>
          <p:cNvSpPr/>
          <p:nvPr/>
        </p:nvSpPr>
        <p:spPr>
          <a:xfrm>
            <a:off x="205310" y="3131796"/>
            <a:ext cx="1922070" cy="288624"/>
          </a:xfrm>
          <a:prstGeom prst="roundRect">
            <a:avLst/>
          </a:prstGeom>
          <a:solidFill>
            <a:srgbClr val="5AB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Megoldott egyenlet: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zövegdoboz 19">
                <a:extLst>
                  <a:ext uri="{FF2B5EF4-FFF2-40B4-BE49-F238E27FC236}">
                    <a16:creationId xmlns:a16="http://schemas.microsoft.com/office/drawing/2014/main" id="{0AAADE56-C7F4-40DD-B2F4-B620A7217BB4}"/>
                  </a:ext>
                </a:extLst>
              </p:cNvPr>
              <p:cNvSpPr txBox="1"/>
              <p:nvPr/>
            </p:nvSpPr>
            <p:spPr>
              <a:xfrm>
                <a:off x="-636986" y="3455830"/>
                <a:ext cx="5545236" cy="8390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u-HU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sz="1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u-HU" sz="14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𝐒</m:t>
                                </m:r>
                                <m:r>
                                  <m:rPr>
                                    <m:brk m:alnAt="7"/>
                                  </m:rPr>
                                  <a:rPr lang="hu-HU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hu-HU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u-HU" sz="1400" b="1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hu-HU" sz="1400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hu-HU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hu-HU" sz="14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𝐏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hu-HU" sz="14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u-HU" sz="1400" b="1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hu-HU" sz="1400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hu-HU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hu-HU" sz="14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𝐑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u-HU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sz="1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u-HU" sz="14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  <m:r>
                                  <m:rPr>
                                    <m:brk m:alnAt="7"/>
                                  </m:rPr>
                                  <a:rPr lang="hu-HU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hu-HU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hu-HU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sz="14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𝐈</m:t>
                                </m:r>
                                <m:r>
                                  <a:rPr lang="hu-HU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hu-HU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hu-HU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hu-HU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hu-HU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u-HU" sz="1400" b="1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hu-HU" sz="1400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hu-HU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hu-HU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hu-HU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u-HU" sz="1400" b="1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hu-HU" sz="1400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hu-HU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hu-HU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u-HU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u-HU" sz="14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  <m:r>
                                  <m:rPr>
                                    <m:brk m:alnAt="7"/>
                                  </m:rPr>
                                  <a:rPr lang="hu-HU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hu-HU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hu-HU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hu-HU" sz="14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m:rPr>
                                    <m:brk m:alnAt="7"/>
                                  </m:rPr>
                                  <a:rPr lang="hu-HU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hu-HU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sz="14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𝐈</m:t>
                                </m:r>
                                <m:r>
                                  <a:rPr lang="hu-HU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hu-HU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hu-HU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hu-HU" sz="14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hu-HU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hu-HU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hu-HU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hu-HU" sz="14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sz="14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𝐔</m:t>
                                </m:r>
                                <m:r>
                                  <a:rPr lang="hu-HU" sz="14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hu-HU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hu-HU" sz="14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u-HU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Szövegdoboz 19">
                <a:extLst>
                  <a:ext uri="{FF2B5EF4-FFF2-40B4-BE49-F238E27FC236}">
                    <a16:creationId xmlns:a16="http://schemas.microsoft.com/office/drawing/2014/main" id="{0AAADE56-C7F4-40DD-B2F4-B620A7217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36986" y="3455830"/>
                <a:ext cx="5545236" cy="8390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églalap: lekerekített 22">
            <a:extLst>
              <a:ext uri="{FF2B5EF4-FFF2-40B4-BE49-F238E27FC236}">
                <a16:creationId xmlns:a16="http://schemas.microsoft.com/office/drawing/2014/main" id="{F8C106CC-AC49-44F0-85E6-4FABBCD1437E}"/>
              </a:ext>
            </a:extLst>
          </p:cNvPr>
          <p:cNvSpPr/>
          <p:nvPr/>
        </p:nvSpPr>
        <p:spPr>
          <a:xfrm>
            <a:off x="3459866" y="4715552"/>
            <a:ext cx="2768838" cy="439839"/>
          </a:xfrm>
          <a:prstGeom prst="roundRect">
            <a:avLst>
              <a:gd name="adj" fmla="val 889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zövegdoboz 23">
                <a:extLst>
                  <a:ext uri="{FF2B5EF4-FFF2-40B4-BE49-F238E27FC236}">
                    <a16:creationId xmlns:a16="http://schemas.microsoft.com/office/drawing/2014/main" id="{436FC252-B803-4BFC-B983-41352320B472}"/>
                  </a:ext>
                </a:extLst>
              </p:cNvPr>
              <p:cNvSpPr txBox="1"/>
              <p:nvPr/>
            </p:nvSpPr>
            <p:spPr>
              <a:xfrm>
                <a:off x="3589432" y="4845307"/>
                <a:ext cx="2541529" cy="2299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𝐌</m:t>
                      </m:r>
                      <m:acc>
                        <m:accPr>
                          <m:chr m:val="̈"/>
                          <m:ctrlPr>
                            <a:rPr lang="hu-HU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u-HU" sz="1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hu-HU" sz="1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sz="1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𝐂</m:t>
                      </m:r>
                      <m:acc>
                        <m:accPr>
                          <m:chr m:val="̇"/>
                          <m:ctrlPr>
                            <a:rPr lang="hu-HU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u-HU" sz="1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hu-HU" sz="1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sz="1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𝐊𝐮</m:t>
                      </m:r>
                      <m:r>
                        <a:rPr lang="hu-HU" sz="1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hu-HU" sz="1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hu-HU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hu-HU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hu-HU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hu-HU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hu-HU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u-HU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hu-HU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Szövegdoboz 23">
                <a:extLst>
                  <a:ext uri="{FF2B5EF4-FFF2-40B4-BE49-F238E27FC236}">
                    <a16:creationId xmlns:a16="http://schemas.microsoft.com/office/drawing/2014/main" id="{436FC252-B803-4BFC-B983-41352320B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432" y="4845307"/>
                <a:ext cx="2541529" cy="229935"/>
              </a:xfrm>
              <a:prstGeom prst="rect">
                <a:avLst/>
              </a:prstGeom>
              <a:blipFill>
                <a:blip r:embed="rId5"/>
                <a:stretch>
                  <a:fillRect l="-1199" b="-789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églalap: lekerekített 24">
            <a:extLst>
              <a:ext uri="{FF2B5EF4-FFF2-40B4-BE49-F238E27FC236}">
                <a16:creationId xmlns:a16="http://schemas.microsoft.com/office/drawing/2014/main" id="{4CA28B32-FCB7-4C8A-934D-E2AE875567AE}"/>
              </a:ext>
            </a:extLst>
          </p:cNvPr>
          <p:cNvSpPr/>
          <p:nvPr/>
        </p:nvSpPr>
        <p:spPr>
          <a:xfrm>
            <a:off x="3666932" y="4487332"/>
            <a:ext cx="1952562" cy="31994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Megoldott egyenlet :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églalap: lekerekített 27">
            <a:extLst>
              <a:ext uri="{FF2B5EF4-FFF2-40B4-BE49-F238E27FC236}">
                <a16:creationId xmlns:a16="http://schemas.microsoft.com/office/drawing/2014/main" id="{4684F498-5E0C-493F-9CC1-B1086EB71100}"/>
              </a:ext>
            </a:extLst>
          </p:cNvPr>
          <p:cNvSpPr/>
          <p:nvPr/>
        </p:nvSpPr>
        <p:spPr>
          <a:xfrm>
            <a:off x="4722684" y="5493934"/>
            <a:ext cx="4346070" cy="628679"/>
          </a:xfrm>
          <a:prstGeom prst="roundRect">
            <a:avLst>
              <a:gd name="adj" fmla="val 987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églalap: lekerekített 28">
            <a:extLst>
              <a:ext uri="{FF2B5EF4-FFF2-40B4-BE49-F238E27FC236}">
                <a16:creationId xmlns:a16="http://schemas.microsoft.com/office/drawing/2014/main" id="{EF401589-9584-464F-95DB-242ACA6C1F8D}"/>
              </a:ext>
            </a:extLst>
          </p:cNvPr>
          <p:cNvSpPr/>
          <p:nvPr/>
        </p:nvSpPr>
        <p:spPr>
          <a:xfrm>
            <a:off x="6391469" y="5285146"/>
            <a:ext cx="1951463" cy="3135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Megoldott egyenlet :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zövegdoboz 29">
                <a:extLst>
                  <a:ext uri="{FF2B5EF4-FFF2-40B4-BE49-F238E27FC236}">
                    <a16:creationId xmlns:a16="http://schemas.microsoft.com/office/drawing/2014/main" id="{7ECB0B77-3922-4F70-8E1D-6B11297718EA}"/>
                  </a:ext>
                </a:extLst>
              </p:cNvPr>
              <p:cNvSpPr txBox="1"/>
              <p:nvPr/>
            </p:nvSpPr>
            <p:spPr>
              <a:xfrm>
                <a:off x="4806962" y="5598689"/>
                <a:ext cx="4159472" cy="4794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u-HU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sz="1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u-HU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hu-HU" sz="1400" b="1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𝐌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hu-HU" sz="1400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hu-HU" sz="1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u-HU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hu-HU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hu-HU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1400" b="1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𝐑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hu-HU" sz="1400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p>
                              </m:e>
                              <m:e>
                                <m:sSub>
                                  <m:sSubPr>
                                    <m:ctrlPr>
                                      <a:rPr lang="hu-HU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1400" b="1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𝐌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hu-HU" sz="1400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f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u-HU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sz="1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̈"/>
                                    <m:ctrlPr>
                                      <a:rPr lang="hu-HU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hu-HU" sz="1400" b="1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̈"/>
                                    <m:ctrlPr>
                                      <a:rPr lang="hu-HU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hu-HU" sz="1400" b="1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hu-HU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u-HU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hu-HU" sz="1400" b="1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𝐂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hu-HU" sz="1400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hu-HU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sz="1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hu-HU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1400" b="1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𝐂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hu-HU" sz="1400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f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u-HU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hu-HU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hu-HU" sz="1400" b="1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hu-HU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hu-HU" sz="1400" b="1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hu-HU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u-HU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hu-HU" sz="1400" b="1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𝐊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hu-HU" sz="1400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hu-HU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hu-HU" sz="14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𝐑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hu-HU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1400" b="1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𝐊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hu-HU" sz="1400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f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u-HU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u-HU" sz="14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sz="14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</m:e>
                            </m:mr>
                          </m:m>
                        </m:e>
                      </m:d>
                      <m:r>
                        <a:rPr lang="hu-HU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u-HU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hu-HU" sz="1400" b="1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hu-HU" sz="1400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hu-HU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1400" b="1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hu-HU" sz="1400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f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u-HU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Szövegdoboz 29">
                <a:extLst>
                  <a:ext uri="{FF2B5EF4-FFF2-40B4-BE49-F238E27FC236}">
                    <a16:creationId xmlns:a16="http://schemas.microsoft.com/office/drawing/2014/main" id="{7ECB0B77-3922-4F70-8E1D-6B1129771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962" y="5598689"/>
                <a:ext cx="4159472" cy="479427"/>
              </a:xfrm>
              <a:prstGeom prst="rect">
                <a:avLst/>
              </a:prstGeom>
              <a:blipFill>
                <a:blip r:embed="rId6"/>
                <a:stretch>
                  <a:fillRect b="-75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1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7A826813-5FA6-4156-B469-0C0858F76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1952" y="942972"/>
            <a:ext cx="8136842" cy="5129748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5DFA8246-0E1F-431E-9D6E-E6F530201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1952" y="942972"/>
            <a:ext cx="8136842" cy="5129748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171CD99C-C8B1-485B-A76D-0F3F110E7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1952" y="942972"/>
            <a:ext cx="8136842" cy="5129749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3234A7F5-7004-42CD-AC59-2C56E422F6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21952" y="942972"/>
            <a:ext cx="8136842" cy="5129749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0FD89659-7758-4600-98EB-CEB024D269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1952" y="956780"/>
            <a:ext cx="8136842" cy="5129749"/>
          </a:xfrm>
          <a:prstGeom prst="rect">
            <a:avLst/>
          </a:prstGeom>
        </p:spPr>
      </p:pic>
      <p:sp>
        <p:nvSpPr>
          <p:cNvPr id="35" name="Szövegdoboz 34">
            <a:extLst>
              <a:ext uri="{FF2B5EF4-FFF2-40B4-BE49-F238E27FC236}">
                <a16:creationId xmlns:a16="http://schemas.microsoft.com/office/drawing/2014/main" id="{1DC994DB-9BC1-4173-A0FB-EEADB9F1E8EF}"/>
              </a:ext>
            </a:extLst>
          </p:cNvPr>
          <p:cNvSpPr txBox="1"/>
          <p:nvPr/>
        </p:nvSpPr>
        <p:spPr>
          <a:xfrm>
            <a:off x="5748280" y="2535535"/>
            <a:ext cx="2862210" cy="707886"/>
          </a:xfrm>
          <a:prstGeom prst="rect">
            <a:avLst/>
          </a:prstGeom>
          <a:solidFill>
            <a:srgbClr val="3F65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rgbClr val="5ABF62"/>
                </a:solidFill>
                <a:latin typeface="Montserrat" panose="00000500000000000000" pitchFamily="2" charset="-18"/>
              </a:rPr>
              <a:t>Transzformátor</a:t>
            </a:r>
            <a:br>
              <a:rPr lang="hu-HU" sz="2000" b="1" dirty="0">
                <a:solidFill>
                  <a:srgbClr val="5ABF62"/>
                </a:solidFill>
                <a:latin typeface="Montserrat" panose="00000500000000000000" pitchFamily="2" charset="-18"/>
              </a:rPr>
            </a:br>
            <a:r>
              <a:rPr lang="hu-HU" sz="2000" b="1" dirty="0">
                <a:solidFill>
                  <a:srgbClr val="5ABF62"/>
                </a:solidFill>
                <a:latin typeface="Montserrat" panose="00000500000000000000" pitchFamily="2" charset="-18"/>
              </a:rPr>
              <a:t>aktív része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8ED4BA0F-FF99-4003-B789-64D6C7D5A084}"/>
              </a:ext>
            </a:extLst>
          </p:cNvPr>
          <p:cNvSpPr txBox="1"/>
          <p:nvPr/>
        </p:nvSpPr>
        <p:spPr>
          <a:xfrm>
            <a:off x="4622495" y="1490691"/>
            <a:ext cx="3355932" cy="830997"/>
          </a:xfrm>
          <a:prstGeom prst="rect">
            <a:avLst/>
          </a:prstGeom>
          <a:solidFill>
            <a:srgbClr val="3F65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5ABF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Mágneses fluxussűrűség eloszlása a vasmagban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6885" y="599091"/>
            <a:ext cx="7643120" cy="1192213"/>
          </a:xfrm>
        </p:spPr>
        <p:txBody>
          <a:bodyPr>
            <a:normAutofit/>
          </a:bodyPr>
          <a:lstStyle/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Elektromágneses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63E64-A91F-994F-99A6-283739315189}" type="datetime1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charset="0"/>
              </a:rPr>
              <a:t>www.econengineering.com</a:t>
            </a: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3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F019D-A3C1-3C45-9FEE-F0E8025CBBF7}" type="slidenum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charset="0"/>
            </a:endParaRP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99E9D410-A5B2-4BCA-8862-A179C6BCE4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899" y="289211"/>
            <a:ext cx="1321101" cy="990826"/>
          </a:xfrm>
          <a:prstGeom prst="rect">
            <a:avLst/>
          </a:prstGeom>
        </p:spPr>
      </p:pic>
      <p:sp>
        <p:nvSpPr>
          <p:cNvPr id="32" name="Szövegdoboz 31">
            <a:extLst>
              <a:ext uri="{FF2B5EF4-FFF2-40B4-BE49-F238E27FC236}">
                <a16:creationId xmlns:a16="http://schemas.microsoft.com/office/drawing/2014/main" id="{4052F3BB-C265-4BFF-9E65-A564AB00BBD1}"/>
              </a:ext>
            </a:extLst>
          </p:cNvPr>
          <p:cNvSpPr txBox="1"/>
          <p:nvPr/>
        </p:nvSpPr>
        <p:spPr>
          <a:xfrm>
            <a:off x="7085047" y="5990524"/>
            <a:ext cx="14025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rgbClr val="5ABF62"/>
                </a:solidFill>
                <a:latin typeface="Montserrat" panose="00000500000000000000" pitchFamily="2" charset="-18"/>
              </a:rPr>
              <a:t>Maxwell</a:t>
            </a:r>
          </a:p>
        </p:txBody>
      </p:sp>
      <p:sp>
        <p:nvSpPr>
          <p:cNvPr id="25" name="Téglalap: lekerekített 24">
            <a:extLst>
              <a:ext uri="{FF2B5EF4-FFF2-40B4-BE49-F238E27FC236}">
                <a16:creationId xmlns:a16="http://schemas.microsoft.com/office/drawing/2014/main" id="{EF69D836-7C5A-4782-A197-04FDCBA0F660}"/>
              </a:ext>
            </a:extLst>
          </p:cNvPr>
          <p:cNvSpPr/>
          <p:nvPr/>
        </p:nvSpPr>
        <p:spPr>
          <a:xfrm>
            <a:off x="336885" y="1085256"/>
            <a:ext cx="1295260" cy="389562"/>
          </a:xfrm>
          <a:prstGeom prst="roundRect">
            <a:avLst/>
          </a:prstGeom>
          <a:solidFill>
            <a:srgbClr val="3F659A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Vasmag</a:t>
            </a:r>
            <a:endParaRPr lang="hu-H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églalap: lekerekített 25">
            <a:extLst>
              <a:ext uri="{FF2B5EF4-FFF2-40B4-BE49-F238E27FC236}">
                <a16:creationId xmlns:a16="http://schemas.microsoft.com/office/drawing/2014/main" id="{43387288-3A8F-48AF-BE54-87EA16573A16}"/>
              </a:ext>
            </a:extLst>
          </p:cNvPr>
          <p:cNvSpPr/>
          <p:nvPr/>
        </p:nvSpPr>
        <p:spPr>
          <a:xfrm>
            <a:off x="5481090" y="1607939"/>
            <a:ext cx="1486135" cy="400110"/>
          </a:xfrm>
          <a:prstGeom prst="roundRect">
            <a:avLst/>
          </a:prstGeom>
          <a:solidFill>
            <a:srgbClr val="3F659A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Végbetét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églalap: lekerekített 26">
            <a:extLst>
              <a:ext uri="{FF2B5EF4-FFF2-40B4-BE49-F238E27FC236}">
                <a16:creationId xmlns:a16="http://schemas.microsoft.com/office/drawing/2014/main" id="{EBA69584-B083-43B7-870F-A2476ED5835D}"/>
              </a:ext>
            </a:extLst>
          </p:cNvPr>
          <p:cNvSpPr/>
          <p:nvPr/>
        </p:nvSpPr>
        <p:spPr>
          <a:xfrm>
            <a:off x="5519579" y="4550805"/>
            <a:ext cx="1486135" cy="400110"/>
          </a:xfrm>
          <a:prstGeom prst="roundRect">
            <a:avLst/>
          </a:prstGeom>
          <a:solidFill>
            <a:srgbClr val="3F659A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Tekercs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églalap: lekerekített 27">
            <a:extLst>
              <a:ext uri="{FF2B5EF4-FFF2-40B4-BE49-F238E27FC236}">
                <a16:creationId xmlns:a16="http://schemas.microsoft.com/office/drawing/2014/main" id="{D9360DB5-FC9B-4B4C-B73F-10809DB0AD79}"/>
              </a:ext>
            </a:extLst>
          </p:cNvPr>
          <p:cNvSpPr/>
          <p:nvPr/>
        </p:nvSpPr>
        <p:spPr>
          <a:xfrm>
            <a:off x="4971815" y="3782238"/>
            <a:ext cx="2493393" cy="400110"/>
          </a:xfrm>
          <a:prstGeom prst="roundRect">
            <a:avLst/>
          </a:prstGeom>
          <a:solidFill>
            <a:srgbClr val="3F659A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Szorító szerkezet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Egyenes összekötő nyíllal 28">
            <a:extLst>
              <a:ext uri="{FF2B5EF4-FFF2-40B4-BE49-F238E27FC236}">
                <a16:creationId xmlns:a16="http://schemas.microsoft.com/office/drawing/2014/main" id="{E04AF3F7-648A-4208-B619-55FC6AECB5D8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1632145" y="1280037"/>
            <a:ext cx="1014324" cy="511267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>
            <a:extLst>
              <a:ext uri="{FF2B5EF4-FFF2-40B4-BE49-F238E27FC236}">
                <a16:creationId xmlns:a16="http://schemas.microsoft.com/office/drawing/2014/main" id="{63BFA909-9674-4D10-9A19-CE6D9AADB70C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4572000" y="1807994"/>
            <a:ext cx="909090" cy="341076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>
            <a:extLst>
              <a:ext uri="{FF2B5EF4-FFF2-40B4-BE49-F238E27FC236}">
                <a16:creationId xmlns:a16="http://schemas.microsoft.com/office/drawing/2014/main" id="{4DD8185D-EDDA-4928-AF48-D8531D6F1474}"/>
              </a:ext>
            </a:extLst>
          </p:cNvPr>
          <p:cNvCxnSpPr>
            <a:cxnSpLocks/>
            <a:stCxn id="28" idx="1"/>
          </p:cNvCxnSpPr>
          <p:nvPr/>
        </p:nvCxnSpPr>
        <p:spPr>
          <a:xfrm flipH="1" flipV="1">
            <a:off x="3306211" y="2101185"/>
            <a:ext cx="1665604" cy="188110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>
            <a:extLst>
              <a:ext uri="{FF2B5EF4-FFF2-40B4-BE49-F238E27FC236}">
                <a16:creationId xmlns:a16="http://schemas.microsoft.com/office/drawing/2014/main" id="{DD73586A-BA14-4F9E-827E-7A2240E644F6}"/>
              </a:ext>
            </a:extLst>
          </p:cNvPr>
          <p:cNvCxnSpPr>
            <a:cxnSpLocks/>
            <a:stCxn id="27" idx="1"/>
          </p:cNvCxnSpPr>
          <p:nvPr/>
        </p:nvCxnSpPr>
        <p:spPr>
          <a:xfrm flipH="1" flipV="1">
            <a:off x="3026186" y="3429000"/>
            <a:ext cx="2493393" cy="132186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ép 2">
            <a:extLst>
              <a:ext uri="{FF2B5EF4-FFF2-40B4-BE49-F238E27FC236}">
                <a16:creationId xmlns:a16="http://schemas.microsoft.com/office/drawing/2014/main" id="{BC377E0E-A7D9-4CCD-AF70-C9B09D7FAF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9593" y="2828880"/>
            <a:ext cx="3950897" cy="30558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6" name="Szövegdoboz 35">
            <a:extLst>
              <a:ext uri="{FF2B5EF4-FFF2-40B4-BE49-F238E27FC236}">
                <a16:creationId xmlns:a16="http://schemas.microsoft.com/office/drawing/2014/main" id="{10F85F36-798E-4EE3-859E-B3F96AE8E820}"/>
              </a:ext>
            </a:extLst>
          </p:cNvPr>
          <p:cNvSpPr txBox="1"/>
          <p:nvPr/>
        </p:nvSpPr>
        <p:spPr>
          <a:xfrm>
            <a:off x="5837790" y="2566278"/>
            <a:ext cx="2862210" cy="461665"/>
          </a:xfrm>
          <a:prstGeom prst="rect">
            <a:avLst/>
          </a:prstGeom>
          <a:solidFill>
            <a:srgbClr val="3F65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5ABF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Dyn11 kapcsolás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7D63AE09-87B9-4962-8C7B-1C947FC2D39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1" t="12512" r="9432" b="6508"/>
          <a:stretch/>
        </p:blipFill>
        <p:spPr>
          <a:xfrm>
            <a:off x="5963558" y="5990525"/>
            <a:ext cx="1234600" cy="4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7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1" grpId="0" animBg="1"/>
      <p:bldP spid="21" grpId="1" animBg="1"/>
      <p:bldP spid="25" grpId="0" animBg="1"/>
      <p:bldP spid="26" grpId="0" animBg="1"/>
      <p:bldP spid="27" grpId="0" animBg="1"/>
      <p:bldP spid="28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ép 16">
            <a:extLst>
              <a:ext uri="{FF2B5EF4-FFF2-40B4-BE49-F238E27FC236}">
                <a16:creationId xmlns:a16="http://schemas.microsoft.com/office/drawing/2014/main" id="{2C6A6452-E772-4B8F-B40C-BE48CF5DF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1952" y="942972"/>
            <a:ext cx="8136842" cy="5129749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47438875-E980-4106-91D5-E1715D0CF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1952" y="956780"/>
            <a:ext cx="8136841" cy="512974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6885" y="599091"/>
            <a:ext cx="7643120" cy="1192213"/>
          </a:xfrm>
        </p:spPr>
        <p:txBody>
          <a:bodyPr>
            <a:normAutofit/>
          </a:bodyPr>
          <a:lstStyle/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Elektromágneses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63E64-A91F-994F-99A6-283739315189}" type="datetime1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charset="0"/>
              </a:rPr>
              <a:t>www.econengineering.com</a:t>
            </a: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3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F019D-A3C1-3C45-9FEE-F0E8025CBBF7}" type="slidenum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charset="0"/>
            </a:endParaRP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99E9D410-A5B2-4BCA-8862-A179C6BCE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899" y="289211"/>
            <a:ext cx="1321101" cy="990826"/>
          </a:xfrm>
          <a:prstGeom prst="rect">
            <a:avLst/>
          </a:prstGeom>
        </p:spPr>
      </p:pic>
      <p:sp>
        <p:nvSpPr>
          <p:cNvPr id="32" name="Szövegdoboz 31">
            <a:extLst>
              <a:ext uri="{FF2B5EF4-FFF2-40B4-BE49-F238E27FC236}">
                <a16:creationId xmlns:a16="http://schemas.microsoft.com/office/drawing/2014/main" id="{4052F3BB-C265-4BFF-9E65-A564AB00BBD1}"/>
              </a:ext>
            </a:extLst>
          </p:cNvPr>
          <p:cNvSpPr txBox="1"/>
          <p:nvPr/>
        </p:nvSpPr>
        <p:spPr>
          <a:xfrm>
            <a:off x="7085047" y="5990524"/>
            <a:ext cx="14025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rgbClr val="5ABF62"/>
                </a:solidFill>
                <a:latin typeface="Montserrat" panose="00000500000000000000" pitchFamily="2" charset="-18"/>
              </a:rPr>
              <a:t>Maxwell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D7DAC0D4-6A50-4CA3-902E-CF6B8C7B82E2}"/>
              </a:ext>
            </a:extLst>
          </p:cNvPr>
          <p:cNvSpPr txBox="1"/>
          <p:nvPr/>
        </p:nvSpPr>
        <p:spPr>
          <a:xfrm>
            <a:off x="5832360" y="1549842"/>
            <a:ext cx="2862210" cy="1384995"/>
          </a:xfrm>
          <a:prstGeom prst="rect">
            <a:avLst/>
          </a:prstGeom>
          <a:solidFill>
            <a:srgbClr val="3F65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5ABF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Veszteség a járomszorító szerkezetben</a:t>
            </a:r>
          </a:p>
        </p:txBody>
      </p:sp>
      <p:sp>
        <p:nvSpPr>
          <p:cNvPr id="36" name="Téglalap: lekerekített 35">
            <a:extLst>
              <a:ext uri="{FF2B5EF4-FFF2-40B4-BE49-F238E27FC236}">
                <a16:creationId xmlns:a16="http://schemas.microsoft.com/office/drawing/2014/main" id="{5D4D1F77-4C02-4778-BA8F-DE38B51F9141}"/>
              </a:ext>
            </a:extLst>
          </p:cNvPr>
          <p:cNvSpPr/>
          <p:nvPr/>
        </p:nvSpPr>
        <p:spPr>
          <a:xfrm>
            <a:off x="5180620" y="4626372"/>
            <a:ext cx="3626496" cy="1192212"/>
          </a:xfrm>
          <a:prstGeom prst="roundRect">
            <a:avLst>
              <a:gd name="adj" fmla="val 7289"/>
            </a:avLst>
          </a:prstGeom>
          <a:solidFill>
            <a:srgbClr val="3F65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Mért veszteség: 2450 W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1600" i="1" dirty="0">
                <a:latin typeface="Arial" panose="020B0604020202020204" pitchFamily="34" charset="0"/>
                <a:cs typeface="Arial" panose="020B0604020202020204" pitchFamily="34" charset="0"/>
              </a:rPr>
              <a:t>transzformátor adatlapjáról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Számított veszteség: 2076 W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45606656-F782-4232-A27D-0D6C3BD95C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1" t="12512" r="9432" b="6508"/>
          <a:stretch/>
        </p:blipFill>
        <p:spPr>
          <a:xfrm>
            <a:off x="5963558" y="5990525"/>
            <a:ext cx="1234600" cy="4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8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ép 19">
            <a:extLst>
              <a:ext uri="{FF2B5EF4-FFF2-40B4-BE49-F238E27FC236}">
                <a16:creationId xmlns:a16="http://schemas.microsoft.com/office/drawing/2014/main" id="{3E244583-885A-47F6-9C70-44D8BFCF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1953" y="956780"/>
            <a:ext cx="8136841" cy="5129748"/>
          </a:xfrm>
          <a:prstGeom prst="rect">
            <a:avLst/>
          </a:prstGeom>
        </p:spPr>
      </p:pic>
      <p:pic>
        <p:nvPicPr>
          <p:cNvPr id="22" name="Kép 21">
            <a:extLst>
              <a:ext uri="{FF2B5EF4-FFF2-40B4-BE49-F238E27FC236}">
                <a16:creationId xmlns:a16="http://schemas.microsoft.com/office/drawing/2014/main" id="{477493AB-2E51-4741-86AD-B24A813B1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593" y="942972"/>
            <a:ext cx="8136841" cy="512974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6885" y="599091"/>
            <a:ext cx="7643120" cy="1192213"/>
          </a:xfrm>
        </p:spPr>
        <p:txBody>
          <a:bodyPr>
            <a:normAutofit/>
          </a:bodyPr>
          <a:lstStyle/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Elektromágneses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63E64-A91F-994F-99A6-283739315189}" type="datetime1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2021. 10. 04.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charset="0"/>
              </a:rPr>
              <a:t>www.econengineering.com</a:t>
            </a: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3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F019D-A3C1-3C45-9FEE-F0E8025CBBF7}" type="slidenum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" charset="0"/>
            </a:endParaRP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99E9D410-A5B2-4BCA-8862-A179C6BCE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899" y="289211"/>
            <a:ext cx="1321101" cy="990826"/>
          </a:xfrm>
          <a:prstGeom prst="rect">
            <a:avLst/>
          </a:prstGeom>
        </p:spPr>
      </p:pic>
      <p:sp>
        <p:nvSpPr>
          <p:cNvPr id="32" name="Szövegdoboz 31">
            <a:extLst>
              <a:ext uri="{FF2B5EF4-FFF2-40B4-BE49-F238E27FC236}">
                <a16:creationId xmlns:a16="http://schemas.microsoft.com/office/drawing/2014/main" id="{4052F3BB-C265-4BFF-9E65-A564AB00BBD1}"/>
              </a:ext>
            </a:extLst>
          </p:cNvPr>
          <p:cNvSpPr txBox="1"/>
          <p:nvPr/>
        </p:nvSpPr>
        <p:spPr>
          <a:xfrm>
            <a:off x="7085047" y="5990524"/>
            <a:ext cx="14025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rgbClr val="5ABF62"/>
                </a:solidFill>
                <a:latin typeface="Montserrat" panose="00000500000000000000" pitchFamily="2" charset="-18"/>
              </a:rPr>
              <a:t>Maxwell</a:t>
            </a: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F1997541-B5B5-4EA3-A47A-24CF22C3B199}"/>
              </a:ext>
            </a:extLst>
          </p:cNvPr>
          <p:cNvSpPr txBox="1"/>
          <p:nvPr/>
        </p:nvSpPr>
        <p:spPr>
          <a:xfrm>
            <a:off x="5662143" y="4697945"/>
            <a:ext cx="2862210" cy="830997"/>
          </a:xfrm>
          <a:prstGeom prst="rect">
            <a:avLst/>
          </a:prstGeom>
          <a:solidFill>
            <a:srgbClr val="3F65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5ABF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Tekercsben fellépő erők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A6757780-B12B-40D7-A54C-DA08CC320217}"/>
              </a:ext>
            </a:extLst>
          </p:cNvPr>
          <p:cNvSpPr/>
          <p:nvPr/>
        </p:nvSpPr>
        <p:spPr>
          <a:xfrm>
            <a:off x="-546538" y="5728138"/>
            <a:ext cx="1187669" cy="530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064CC504-56CC-4A64-A218-6911606CA2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1" t="12512" r="9432" b="6508"/>
          <a:stretch/>
        </p:blipFill>
        <p:spPr>
          <a:xfrm>
            <a:off x="5963558" y="5990525"/>
            <a:ext cx="1234600" cy="4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eCon_theme_01">
  <a:themeElements>
    <a:clrScheme name="eCon_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F659A"/>
      </a:accent1>
      <a:accent2>
        <a:srgbClr val="57C159"/>
      </a:accent2>
      <a:accent3>
        <a:srgbClr val="EB5757"/>
      </a:accent3>
      <a:accent4>
        <a:srgbClr val="F68119"/>
      </a:accent4>
      <a:accent5>
        <a:srgbClr val="F2C94C"/>
      </a:accent5>
      <a:accent6>
        <a:srgbClr val="BB6BD9"/>
      </a:accent6>
      <a:hlink>
        <a:srgbClr val="1080F2"/>
      </a:hlink>
      <a:folHlink>
        <a:srgbClr val="3F659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9DE3524-CE51-2B46-BD3A-28E2EA6E45A8}" vid="{D4DE4E48-9406-5546-8720-41E39A2C039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NAFEMS 2013 Standard PowerPoint Theme</Template>
  <TotalTime>3174</TotalTime>
  <Words>442</Words>
  <Application>Microsoft Office PowerPoint</Application>
  <PresentationFormat>Diavetítés a képernyőre (4:3 oldalarány)</PresentationFormat>
  <Paragraphs>152</Paragraphs>
  <Slides>17</Slides>
  <Notes>2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Montserrat</vt:lpstr>
      <vt:lpstr>Montserrat Light</vt:lpstr>
      <vt:lpstr>Montserrat SemiBold</vt:lpstr>
      <vt:lpstr>Times New Roman</vt:lpstr>
      <vt:lpstr>eCon_theme_01</vt:lpstr>
      <vt:lpstr>Transzformátor zaj és rezgésvizsgálata szimulációval</vt:lpstr>
      <vt:lpstr>Transzformátor</vt:lpstr>
      <vt:lpstr>A zaj keletkezésének folyamata</vt:lpstr>
      <vt:lpstr>Hatások összekapcsolása</vt:lpstr>
      <vt:lpstr>Hatások összekapcsolása</vt:lpstr>
      <vt:lpstr>Hatások összekapcsolása</vt:lpstr>
      <vt:lpstr>Elektromágneses</vt:lpstr>
      <vt:lpstr>Elektromágneses</vt:lpstr>
      <vt:lpstr>Elektromágneses</vt:lpstr>
      <vt:lpstr>Mechanika</vt:lpstr>
      <vt:lpstr>Mechanika</vt:lpstr>
      <vt:lpstr>Akusztika</vt:lpstr>
      <vt:lpstr>Akusztika</vt:lpstr>
      <vt:lpstr>Akusztika</vt:lpstr>
      <vt:lpstr>Akusztika</vt:lpstr>
      <vt:lpstr>Összefoglalás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Dániel Marcsa</dc:creator>
  <cp:lastModifiedBy>eCon Engineering Ltd.</cp:lastModifiedBy>
  <cp:revision>278</cp:revision>
  <dcterms:created xsi:type="dcterms:W3CDTF">2017-11-21T12:45:35Z</dcterms:created>
  <dcterms:modified xsi:type="dcterms:W3CDTF">2021-10-04T16:50:04Z</dcterms:modified>
</cp:coreProperties>
</file>